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5"/>
  </p:notesMasterIdLst>
  <p:sldIdLst>
    <p:sldId id="256" r:id="rId2"/>
    <p:sldId id="318" r:id="rId3"/>
    <p:sldId id="259" r:id="rId4"/>
    <p:sldId id="294" r:id="rId5"/>
    <p:sldId id="258" r:id="rId6"/>
    <p:sldId id="322" r:id="rId7"/>
    <p:sldId id="319" r:id="rId8"/>
    <p:sldId id="261" r:id="rId9"/>
    <p:sldId id="323" r:id="rId10"/>
    <p:sldId id="320" r:id="rId11"/>
    <p:sldId id="321" r:id="rId12"/>
    <p:sldId id="331" r:id="rId13"/>
    <p:sldId id="324" r:id="rId14"/>
    <p:sldId id="325" r:id="rId15"/>
    <p:sldId id="326" r:id="rId16"/>
    <p:sldId id="327" r:id="rId17"/>
    <p:sldId id="328" r:id="rId18"/>
    <p:sldId id="333" r:id="rId19"/>
    <p:sldId id="334" r:id="rId20"/>
    <p:sldId id="335" r:id="rId21"/>
    <p:sldId id="329" r:id="rId22"/>
    <p:sldId id="330" r:id="rId23"/>
    <p:sldId id="332" r:id="rId24"/>
    <p:sldId id="343" r:id="rId25"/>
    <p:sldId id="344" r:id="rId26"/>
    <p:sldId id="345" r:id="rId27"/>
    <p:sldId id="346" r:id="rId28"/>
    <p:sldId id="338" r:id="rId29"/>
    <p:sldId id="336" r:id="rId30"/>
    <p:sldId id="339" r:id="rId31"/>
    <p:sldId id="340" r:id="rId32"/>
    <p:sldId id="341" r:id="rId33"/>
    <p:sldId id="342" r:id="rId34"/>
  </p:sldIdLst>
  <p:sldSz cx="9144000" cy="5143500" type="screen16x9"/>
  <p:notesSz cx="6858000" cy="9144000"/>
  <p:embeddedFontLst>
    <p:embeddedFont>
      <p:font typeface="Raleway" panose="020B0604020202020204" charset="0"/>
      <p:regular r:id="rId36"/>
      <p:bold r:id="rId37"/>
      <p:italic r:id="rId38"/>
      <p:boldItalic r:id="rId39"/>
    </p:embeddedFont>
    <p:embeddedFont>
      <p:font typeface="Varela"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3FD797-A97F-4C47-A728-15E9923860CC}">
  <a:tblStyle styleId="{5F3FD797-A97F-4C47-A728-15E9923860C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82"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4BB119-EB3F-4BA4-B33F-E8C9FAAD5A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B28C676B-D218-4E21-82FD-F6DCEC4BD43B}">
      <dgm:prSet phldrT="[Texto]" custT="1"/>
      <dgm:spPr>
        <a:scene3d>
          <a:camera prst="orthographicFront"/>
          <a:lightRig rig="threePt" dir="t"/>
        </a:scene3d>
        <a:sp3d>
          <a:bevelT w="165100" prst="coolSlant"/>
        </a:sp3d>
      </dgm:spPr>
      <dgm:t>
        <a:bodyPr/>
        <a:lstStyle/>
        <a:p>
          <a:r>
            <a:rPr lang="es-ES" sz="2000" b="1" cap="none" spc="50" dirty="0">
              <a:ln w="0"/>
              <a:solidFill>
                <a:schemeClr val="bg2"/>
              </a:solidFill>
              <a:effectLst>
                <a:innerShdw blurRad="63500" dist="50800" dir="13500000">
                  <a:srgbClr val="000000">
                    <a:alpha val="50000"/>
                  </a:srgbClr>
                </a:innerShdw>
              </a:effectLst>
            </a:rPr>
            <a:t>DETERMINADOS</a:t>
          </a:r>
          <a:endParaRPr lang="es-ES" sz="2500" b="1" cap="none" spc="50" dirty="0">
            <a:ln w="0"/>
            <a:solidFill>
              <a:schemeClr val="bg2"/>
            </a:solidFill>
            <a:effectLst>
              <a:innerShdw blurRad="63500" dist="50800" dir="13500000">
                <a:srgbClr val="000000">
                  <a:alpha val="50000"/>
                </a:srgbClr>
              </a:innerShdw>
            </a:effectLst>
          </a:endParaRPr>
        </a:p>
      </dgm:t>
    </dgm:pt>
    <dgm:pt modelId="{F4FA97F6-3EEA-4AA0-B88E-CA17E8A28796}" type="par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09AC2AE1-E38E-4F43-A049-9E51FD4FA315}" type="sib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2012CC03-B757-490A-91A4-4E809ED4CED3}" type="asst">
      <dgm:prSet phldrT="[Texto]" custT="1"/>
      <dgm:spPr>
        <a:scene3d>
          <a:camera prst="orthographicFront"/>
          <a:lightRig rig="threePt" dir="t"/>
        </a:scene3d>
        <a:sp3d>
          <a:bevelT w="165100" prst="coolSlant"/>
        </a:sp3d>
      </dgm:spPr>
      <dgm:t>
        <a:bodyPr/>
        <a:lstStyle/>
        <a:p>
          <a:r>
            <a:rPr lang="es-ES" sz="2400" b="1" cap="none" spc="50" dirty="0">
              <a:ln w="0"/>
              <a:solidFill>
                <a:schemeClr val="bg2"/>
              </a:solidFill>
              <a:effectLst>
                <a:innerShdw blurRad="63500" dist="50800" dir="13500000">
                  <a:srgbClr val="000000">
                    <a:alpha val="50000"/>
                  </a:srgbClr>
                </a:innerShdw>
              </a:effectLst>
            </a:rPr>
            <a:t>FOR</a:t>
          </a:r>
        </a:p>
      </dgm:t>
    </dgm:pt>
    <dgm:pt modelId="{71F24BB2-4B01-41B7-9EF5-607AF84304C2}" type="parTrans" cxnId="{A7369AD8-4FB2-4A5C-9F81-162FB9D97EF9}">
      <dgm:prSet/>
      <dgm:spPr>
        <a:ln>
          <a:solidFill>
            <a:schemeClr val="accent1">
              <a:lumMod val="60000"/>
              <a:lumOff val="40000"/>
            </a:schemeClr>
          </a:solidFill>
        </a:ln>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D3E748FE-5139-48A5-A3DF-6F77E48AD87C}" type="sibTrans" cxnId="{A7369AD8-4FB2-4A5C-9F81-162FB9D97EF9}">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20CD0F-67A6-4ACB-8E13-B56409CA38D0}">
      <dgm:prSet phldrT="[Texto]" custT="1"/>
      <dgm:spPr>
        <a:scene3d>
          <a:camera prst="orthographicFront"/>
          <a:lightRig rig="threePt" dir="t"/>
        </a:scene3d>
        <a:sp3d>
          <a:bevelT w="165100" prst="coolSlant"/>
        </a:sp3d>
      </dgm:spPr>
      <dgm:t>
        <a:bodyPr/>
        <a:lstStyle/>
        <a:p>
          <a:r>
            <a:rPr lang="es-ES" sz="2000" b="1" cap="none" spc="50" dirty="0">
              <a:ln w="0"/>
              <a:solidFill>
                <a:schemeClr val="bg2"/>
              </a:solidFill>
              <a:effectLst>
                <a:innerShdw blurRad="63500" dist="50800" dir="13500000">
                  <a:srgbClr val="000000">
                    <a:alpha val="50000"/>
                  </a:srgbClr>
                </a:innerShdw>
              </a:effectLst>
            </a:rPr>
            <a:t>INDETERMINADOS</a:t>
          </a:r>
          <a:endParaRPr lang="es-ES" sz="2100" b="1" cap="none" spc="50" dirty="0">
            <a:ln w="0"/>
            <a:solidFill>
              <a:schemeClr val="bg2"/>
            </a:solidFill>
            <a:effectLst>
              <a:innerShdw blurRad="63500" dist="50800" dir="13500000">
                <a:srgbClr val="000000">
                  <a:alpha val="50000"/>
                </a:srgbClr>
              </a:innerShdw>
            </a:effectLst>
          </a:endParaRPr>
        </a:p>
      </dgm:t>
    </dgm:pt>
    <dgm:pt modelId="{09961896-8D0B-4403-9C0C-D742E8FFA579}" type="par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5D17308E-859E-4FAD-A584-A6D729DF77D2}" type="sib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A601ACD5-EFAD-414D-874A-76146DC8DD9C}">
      <dgm:prSet phldrT="[Texto]" custT="1"/>
      <dgm:spPr>
        <a:scene3d>
          <a:camera prst="orthographicFront"/>
          <a:lightRig rig="threePt" dir="t"/>
        </a:scene3d>
        <a:sp3d>
          <a:bevelT w="165100" prst="coolSlant"/>
        </a:sp3d>
      </dgm:spPr>
      <dgm:t>
        <a:bodyPr/>
        <a:lstStyle/>
        <a:p>
          <a:r>
            <a:rPr lang="es-ES" sz="2000" b="1" cap="none" spc="50" dirty="0">
              <a:ln w="0"/>
              <a:solidFill>
                <a:schemeClr val="bg2"/>
              </a:solidFill>
              <a:effectLst>
                <a:innerShdw blurRad="63500" dist="50800" dir="13500000">
                  <a:srgbClr val="000000">
                    <a:alpha val="50000"/>
                  </a:srgbClr>
                </a:innerShdw>
              </a:effectLst>
            </a:rPr>
            <a:t>WHILE</a:t>
          </a:r>
        </a:p>
      </dgm:t>
    </dgm:pt>
    <dgm:pt modelId="{EC56A50F-8947-4470-B173-1FFCAAA2C0C4}" type="parTrans" cxnId="{1EC18946-CF43-4FD9-A84B-924DFF5CA8CF}">
      <dgm:prSet/>
      <dgm:spPr>
        <a:ln>
          <a:solidFill>
            <a:schemeClr val="accent1">
              <a:lumMod val="60000"/>
              <a:lumOff val="40000"/>
            </a:schemeClr>
          </a:solidFill>
        </a:ln>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0280ADE-6501-42C3-8572-AF80D47DDD08}" type="sibTrans" cxnId="{1EC18946-CF43-4FD9-A84B-924DFF5CA8CF}">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681983E8-8D66-4D37-9CD8-AA37193049C8}">
      <dgm:prSet phldrT="[Texto]" custT="1"/>
      <dgm:spPr>
        <a:scene3d>
          <a:camera prst="orthographicFront"/>
          <a:lightRig rig="threePt" dir="t"/>
        </a:scene3d>
        <a:sp3d>
          <a:bevelT w="165100" prst="coolSlant"/>
        </a:sp3d>
      </dgm:spPr>
      <dgm:t>
        <a:bodyPr/>
        <a:lstStyle/>
        <a:p>
          <a:r>
            <a:rPr lang="es-ES" sz="2000" b="1" cap="none" spc="50" dirty="0">
              <a:ln w="0"/>
              <a:solidFill>
                <a:schemeClr val="bg2"/>
              </a:solidFill>
              <a:effectLst>
                <a:innerShdw blurRad="63500" dist="50800" dir="13500000">
                  <a:srgbClr val="000000">
                    <a:alpha val="50000"/>
                  </a:srgbClr>
                </a:innerShdw>
              </a:effectLst>
            </a:rPr>
            <a:t>DO WHILE</a:t>
          </a:r>
        </a:p>
      </dgm:t>
    </dgm:pt>
    <dgm:pt modelId="{DA26702D-54CD-4D48-82D7-C27FC500955B}" type="parTrans" cxnId="{43ED0C97-4CAA-4ED8-92A9-96DFD2D7E128}">
      <dgm:prSet/>
      <dgm:spPr>
        <a:ln>
          <a:solidFill>
            <a:schemeClr val="accent1">
              <a:lumMod val="60000"/>
              <a:lumOff val="40000"/>
            </a:schemeClr>
          </a:solidFill>
        </a:ln>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D4452E3-B862-48F6-94EC-F815E7FFC140}" type="sibTrans" cxnId="{43ED0C97-4CAA-4ED8-92A9-96DFD2D7E128}">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A7B195-3D2D-4E3F-8A72-A23BEB64D100}" type="pres">
      <dgm:prSet presAssocID="{7E4BB119-EB3F-4BA4-B33F-E8C9FAAD5A06}" presName="hierChild1" presStyleCnt="0">
        <dgm:presLayoutVars>
          <dgm:orgChart val="1"/>
          <dgm:chPref val="1"/>
          <dgm:dir/>
          <dgm:animOne val="branch"/>
          <dgm:animLvl val="lvl"/>
          <dgm:resizeHandles/>
        </dgm:presLayoutVars>
      </dgm:prSet>
      <dgm:spPr/>
    </dgm:pt>
    <dgm:pt modelId="{07B799FD-A2D6-4A2B-8B6F-233FDCD71415}" type="pres">
      <dgm:prSet presAssocID="{B28C676B-D218-4E21-82FD-F6DCEC4BD43B}" presName="hierRoot1" presStyleCnt="0">
        <dgm:presLayoutVars>
          <dgm:hierBranch val="init"/>
        </dgm:presLayoutVars>
      </dgm:prSet>
      <dgm:spPr>
        <a:scene3d>
          <a:camera prst="orthographicFront"/>
          <a:lightRig rig="threePt" dir="t"/>
        </a:scene3d>
        <a:sp3d>
          <a:bevelT w="165100" prst="coolSlant"/>
        </a:sp3d>
      </dgm:spPr>
    </dgm:pt>
    <dgm:pt modelId="{19C4D33C-FA02-4EF2-BD61-BA348D630CA6}" type="pres">
      <dgm:prSet presAssocID="{B28C676B-D218-4E21-82FD-F6DCEC4BD43B}" presName="rootComposite1" presStyleCnt="0"/>
      <dgm:spPr>
        <a:scene3d>
          <a:camera prst="orthographicFront"/>
          <a:lightRig rig="threePt" dir="t"/>
        </a:scene3d>
        <a:sp3d>
          <a:bevelT w="165100" prst="coolSlant"/>
        </a:sp3d>
      </dgm:spPr>
    </dgm:pt>
    <dgm:pt modelId="{3446A30D-B664-4844-8E06-38806212F009}" type="pres">
      <dgm:prSet presAssocID="{B28C676B-D218-4E21-82FD-F6DCEC4BD43B}" presName="rootText1" presStyleLbl="node0" presStyleIdx="0" presStyleCnt="2" custScaleX="179494">
        <dgm:presLayoutVars>
          <dgm:chPref val="3"/>
        </dgm:presLayoutVars>
      </dgm:prSet>
      <dgm:spPr/>
    </dgm:pt>
    <dgm:pt modelId="{C203388F-9E63-497A-B0FA-DACB3CF4E039}" type="pres">
      <dgm:prSet presAssocID="{B28C676B-D218-4E21-82FD-F6DCEC4BD43B}" presName="rootConnector1" presStyleLbl="node1" presStyleIdx="0" presStyleCnt="0"/>
      <dgm:spPr/>
    </dgm:pt>
    <dgm:pt modelId="{E3BCCEC0-4CE3-4A30-B4EB-56D07943D6CE}" type="pres">
      <dgm:prSet presAssocID="{B28C676B-D218-4E21-82FD-F6DCEC4BD43B}" presName="hierChild2" presStyleCnt="0"/>
      <dgm:spPr>
        <a:scene3d>
          <a:camera prst="orthographicFront"/>
          <a:lightRig rig="threePt" dir="t"/>
        </a:scene3d>
        <a:sp3d>
          <a:bevelT w="165100" prst="coolSlant"/>
        </a:sp3d>
      </dgm:spPr>
    </dgm:pt>
    <dgm:pt modelId="{51910C33-E143-48B9-97C9-3E41AF9AE8BE}" type="pres">
      <dgm:prSet presAssocID="{B28C676B-D218-4E21-82FD-F6DCEC4BD43B}" presName="hierChild3" presStyleCnt="0"/>
      <dgm:spPr>
        <a:scene3d>
          <a:camera prst="orthographicFront"/>
          <a:lightRig rig="threePt" dir="t"/>
        </a:scene3d>
        <a:sp3d>
          <a:bevelT w="165100" prst="coolSlant"/>
        </a:sp3d>
      </dgm:spPr>
    </dgm:pt>
    <dgm:pt modelId="{5C9B3EE8-0EBD-466F-AE87-FC04D17964F9}" type="pres">
      <dgm:prSet presAssocID="{71F24BB2-4B01-41B7-9EF5-607AF84304C2}" presName="Name111" presStyleLbl="parChTrans1D2" presStyleIdx="0" presStyleCnt="3"/>
      <dgm:spPr/>
    </dgm:pt>
    <dgm:pt modelId="{04F8DF5E-FA03-43B4-8A64-A5549449BD61}" type="pres">
      <dgm:prSet presAssocID="{2012CC03-B757-490A-91A4-4E809ED4CED3}" presName="hierRoot3" presStyleCnt="0">
        <dgm:presLayoutVars>
          <dgm:hierBranch val="init"/>
        </dgm:presLayoutVars>
      </dgm:prSet>
      <dgm:spPr>
        <a:scene3d>
          <a:camera prst="orthographicFront"/>
          <a:lightRig rig="threePt" dir="t"/>
        </a:scene3d>
        <a:sp3d>
          <a:bevelT w="165100" prst="coolSlant"/>
        </a:sp3d>
      </dgm:spPr>
    </dgm:pt>
    <dgm:pt modelId="{EA52C407-0870-489F-8D42-079D0D041B3F}" type="pres">
      <dgm:prSet presAssocID="{2012CC03-B757-490A-91A4-4E809ED4CED3}" presName="rootComposite3" presStyleCnt="0"/>
      <dgm:spPr>
        <a:scene3d>
          <a:camera prst="orthographicFront"/>
          <a:lightRig rig="threePt" dir="t"/>
        </a:scene3d>
        <a:sp3d>
          <a:bevelT w="165100" prst="coolSlant"/>
        </a:sp3d>
      </dgm:spPr>
    </dgm:pt>
    <dgm:pt modelId="{9A073345-703E-4AA5-9B8C-4809F68E54A0}" type="pres">
      <dgm:prSet presAssocID="{2012CC03-B757-490A-91A4-4E809ED4CED3}" presName="rootText3" presStyleLbl="asst1" presStyleIdx="0" presStyleCnt="1">
        <dgm:presLayoutVars>
          <dgm:chPref val="3"/>
        </dgm:presLayoutVars>
      </dgm:prSet>
      <dgm:spPr/>
    </dgm:pt>
    <dgm:pt modelId="{A694ADD7-B0B6-4649-B635-FE12B675A9A2}" type="pres">
      <dgm:prSet presAssocID="{2012CC03-B757-490A-91A4-4E809ED4CED3}" presName="rootConnector3" presStyleLbl="asst1" presStyleIdx="0" presStyleCnt="1"/>
      <dgm:spPr/>
    </dgm:pt>
    <dgm:pt modelId="{09C403B8-7E9D-463F-9992-7B8D2072198E}" type="pres">
      <dgm:prSet presAssocID="{2012CC03-B757-490A-91A4-4E809ED4CED3}" presName="hierChild6" presStyleCnt="0"/>
      <dgm:spPr>
        <a:scene3d>
          <a:camera prst="orthographicFront"/>
          <a:lightRig rig="threePt" dir="t"/>
        </a:scene3d>
        <a:sp3d>
          <a:bevelT w="165100" prst="coolSlant"/>
        </a:sp3d>
      </dgm:spPr>
    </dgm:pt>
    <dgm:pt modelId="{671D93A0-B39E-4760-B4F3-4EF0F8D77744}" type="pres">
      <dgm:prSet presAssocID="{2012CC03-B757-490A-91A4-4E809ED4CED3}" presName="hierChild7" presStyleCnt="0"/>
      <dgm:spPr>
        <a:scene3d>
          <a:camera prst="orthographicFront"/>
          <a:lightRig rig="threePt" dir="t"/>
        </a:scene3d>
        <a:sp3d>
          <a:bevelT w="165100" prst="coolSlant"/>
        </a:sp3d>
      </dgm:spPr>
    </dgm:pt>
    <dgm:pt modelId="{A72FE5BE-C794-46AE-9848-7C11FD56EB3D}" type="pres">
      <dgm:prSet presAssocID="{3320CD0F-67A6-4ACB-8E13-B56409CA38D0}" presName="hierRoot1" presStyleCnt="0">
        <dgm:presLayoutVars>
          <dgm:hierBranch val="init"/>
        </dgm:presLayoutVars>
      </dgm:prSet>
      <dgm:spPr>
        <a:scene3d>
          <a:camera prst="orthographicFront"/>
          <a:lightRig rig="threePt" dir="t"/>
        </a:scene3d>
        <a:sp3d>
          <a:bevelT w="165100" prst="coolSlant"/>
        </a:sp3d>
      </dgm:spPr>
    </dgm:pt>
    <dgm:pt modelId="{7E0E21BB-E1D5-4E31-9A80-8C10D761FDB4}" type="pres">
      <dgm:prSet presAssocID="{3320CD0F-67A6-4ACB-8E13-B56409CA38D0}" presName="rootComposite1" presStyleCnt="0"/>
      <dgm:spPr>
        <a:scene3d>
          <a:camera prst="orthographicFront"/>
          <a:lightRig rig="threePt" dir="t"/>
        </a:scene3d>
        <a:sp3d>
          <a:bevelT w="165100" prst="coolSlant"/>
        </a:sp3d>
      </dgm:spPr>
    </dgm:pt>
    <dgm:pt modelId="{B945A8AF-860B-46F8-8A2E-67FCB2F01CA7}" type="pres">
      <dgm:prSet presAssocID="{3320CD0F-67A6-4ACB-8E13-B56409CA38D0}" presName="rootText1" presStyleLbl="node0" presStyleIdx="1" presStyleCnt="2" custScaleX="167751" custScaleY="96433" custLinFactNeighborX="1603" custLinFactNeighborY="1991">
        <dgm:presLayoutVars>
          <dgm:chPref val="3"/>
        </dgm:presLayoutVars>
      </dgm:prSet>
      <dgm:spPr/>
    </dgm:pt>
    <dgm:pt modelId="{023729EC-34FA-41C2-A5E3-3C01FD8E3BC1}" type="pres">
      <dgm:prSet presAssocID="{3320CD0F-67A6-4ACB-8E13-B56409CA38D0}" presName="rootConnector1" presStyleLbl="node1" presStyleIdx="0" presStyleCnt="0"/>
      <dgm:spPr/>
    </dgm:pt>
    <dgm:pt modelId="{49B8B3A5-D4A9-491F-B038-45E0A1A7918E}" type="pres">
      <dgm:prSet presAssocID="{3320CD0F-67A6-4ACB-8E13-B56409CA38D0}" presName="hierChild2" presStyleCnt="0"/>
      <dgm:spPr>
        <a:scene3d>
          <a:camera prst="orthographicFront"/>
          <a:lightRig rig="threePt" dir="t"/>
        </a:scene3d>
        <a:sp3d>
          <a:bevelT w="165100" prst="coolSlant"/>
        </a:sp3d>
      </dgm:spPr>
    </dgm:pt>
    <dgm:pt modelId="{759395B1-CA59-4FE4-8026-02151346DB47}" type="pres">
      <dgm:prSet presAssocID="{EC56A50F-8947-4470-B173-1FFCAAA2C0C4}" presName="Name37" presStyleLbl="parChTrans1D2" presStyleIdx="1" presStyleCnt="3"/>
      <dgm:spPr/>
    </dgm:pt>
    <dgm:pt modelId="{C9148B80-B03F-4661-B91D-0790F41E0C89}" type="pres">
      <dgm:prSet presAssocID="{A601ACD5-EFAD-414D-874A-76146DC8DD9C}" presName="hierRoot2" presStyleCnt="0">
        <dgm:presLayoutVars>
          <dgm:hierBranch val="init"/>
        </dgm:presLayoutVars>
      </dgm:prSet>
      <dgm:spPr>
        <a:scene3d>
          <a:camera prst="orthographicFront"/>
          <a:lightRig rig="threePt" dir="t"/>
        </a:scene3d>
        <a:sp3d>
          <a:bevelT w="165100" prst="coolSlant"/>
        </a:sp3d>
      </dgm:spPr>
    </dgm:pt>
    <dgm:pt modelId="{14A17E22-F2DC-4AF2-8BD6-A23739CE40AB}" type="pres">
      <dgm:prSet presAssocID="{A601ACD5-EFAD-414D-874A-76146DC8DD9C}" presName="rootComposite" presStyleCnt="0"/>
      <dgm:spPr>
        <a:scene3d>
          <a:camera prst="orthographicFront"/>
          <a:lightRig rig="threePt" dir="t"/>
        </a:scene3d>
        <a:sp3d>
          <a:bevelT w="165100" prst="coolSlant"/>
        </a:sp3d>
      </dgm:spPr>
    </dgm:pt>
    <dgm:pt modelId="{5715A041-422C-4FD0-8925-2417C27255CE}" type="pres">
      <dgm:prSet presAssocID="{A601ACD5-EFAD-414D-874A-76146DC8DD9C}" presName="rootText" presStyleLbl="node2" presStyleIdx="0" presStyleCnt="2">
        <dgm:presLayoutVars>
          <dgm:chPref val="3"/>
        </dgm:presLayoutVars>
      </dgm:prSet>
      <dgm:spPr/>
    </dgm:pt>
    <dgm:pt modelId="{FE8F2F59-24A3-40B1-B2CC-B5861797C6BB}" type="pres">
      <dgm:prSet presAssocID="{A601ACD5-EFAD-414D-874A-76146DC8DD9C}" presName="rootConnector" presStyleLbl="node2" presStyleIdx="0" presStyleCnt="2"/>
      <dgm:spPr/>
    </dgm:pt>
    <dgm:pt modelId="{ACD97E5A-C064-495B-8BC4-2CD418536F1C}" type="pres">
      <dgm:prSet presAssocID="{A601ACD5-EFAD-414D-874A-76146DC8DD9C}" presName="hierChild4" presStyleCnt="0"/>
      <dgm:spPr>
        <a:scene3d>
          <a:camera prst="orthographicFront"/>
          <a:lightRig rig="threePt" dir="t"/>
        </a:scene3d>
        <a:sp3d>
          <a:bevelT w="165100" prst="coolSlant"/>
        </a:sp3d>
      </dgm:spPr>
    </dgm:pt>
    <dgm:pt modelId="{67AA325E-487A-4721-9A64-253CCC6A3E09}" type="pres">
      <dgm:prSet presAssocID="{A601ACD5-EFAD-414D-874A-76146DC8DD9C}" presName="hierChild5" presStyleCnt="0"/>
      <dgm:spPr>
        <a:scene3d>
          <a:camera prst="orthographicFront"/>
          <a:lightRig rig="threePt" dir="t"/>
        </a:scene3d>
        <a:sp3d>
          <a:bevelT w="165100" prst="coolSlant"/>
        </a:sp3d>
      </dgm:spPr>
    </dgm:pt>
    <dgm:pt modelId="{59D1CF2A-35CE-459E-AB2A-3CBC47C8AA4C}" type="pres">
      <dgm:prSet presAssocID="{DA26702D-54CD-4D48-82D7-C27FC500955B}" presName="Name37" presStyleLbl="parChTrans1D2" presStyleIdx="2" presStyleCnt="3"/>
      <dgm:spPr/>
    </dgm:pt>
    <dgm:pt modelId="{D41F29F6-6670-4DF1-B4E4-02997F631651}" type="pres">
      <dgm:prSet presAssocID="{681983E8-8D66-4D37-9CD8-AA37193049C8}" presName="hierRoot2" presStyleCnt="0">
        <dgm:presLayoutVars>
          <dgm:hierBranch val="init"/>
        </dgm:presLayoutVars>
      </dgm:prSet>
      <dgm:spPr>
        <a:scene3d>
          <a:camera prst="orthographicFront"/>
          <a:lightRig rig="threePt" dir="t"/>
        </a:scene3d>
        <a:sp3d>
          <a:bevelT w="165100" prst="coolSlant"/>
        </a:sp3d>
      </dgm:spPr>
    </dgm:pt>
    <dgm:pt modelId="{92662014-93EB-4401-A022-250720FF3FB3}" type="pres">
      <dgm:prSet presAssocID="{681983E8-8D66-4D37-9CD8-AA37193049C8}" presName="rootComposite" presStyleCnt="0"/>
      <dgm:spPr>
        <a:scene3d>
          <a:camera prst="orthographicFront"/>
          <a:lightRig rig="threePt" dir="t"/>
        </a:scene3d>
        <a:sp3d>
          <a:bevelT w="165100" prst="coolSlant"/>
        </a:sp3d>
      </dgm:spPr>
    </dgm:pt>
    <dgm:pt modelId="{EC823C76-FB86-424D-9EEB-6E0245546201}" type="pres">
      <dgm:prSet presAssocID="{681983E8-8D66-4D37-9CD8-AA37193049C8}" presName="rootText" presStyleLbl="node2" presStyleIdx="1" presStyleCnt="2">
        <dgm:presLayoutVars>
          <dgm:chPref val="3"/>
        </dgm:presLayoutVars>
      </dgm:prSet>
      <dgm:spPr/>
    </dgm:pt>
    <dgm:pt modelId="{667BEE98-4A69-4191-9451-3014EE4DF5F0}" type="pres">
      <dgm:prSet presAssocID="{681983E8-8D66-4D37-9CD8-AA37193049C8}" presName="rootConnector" presStyleLbl="node2" presStyleIdx="1" presStyleCnt="2"/>
      <dgm:spPr/>
    </dgm:pt>
    <dgm:pt modelId="{19E3A419-F054-467C-B125-4F2B7B0432E5}" type="pres">
      <dgm:prSet presAssocID="{681983E8-8D66-4D37-9CD8-AA37193049C8}" presName="hierChild4" presStyleCnt="0"/>
      <dgm:spPr>
        <a:scene3d>
          <a:camera prst="orthographicFront"/>
          <a:lightRig rig="threePt" dir="t"/>
        </a:scene3d>
        <a:sp3d>
          <a:bevelT w="165100" prst="coolSlant"/>
        </a:sp3d>
      </dgm:spPr>
    </dgm:pt>
    <dgm:pt modelId="{901ACAC1-2F50-4C56-A3AB-F811EF825FAB}" type="pres">
      <dgm:prSet presAssocID="{681983E8-8D66-4D37-9CD8-AA37193049C8}" presName="hierChild5" presStyleCnt="0"/>
      <dgm:spPr>
        <a:scene3d>
          <a:camera prst="orthographicFront"/>
          <a:lightRig rig="threePt" dir="t"/>
        </a:scene3d>
        <a:sp3d>
          <a:bevelT w="165100" prst="coolSlant"/>
        </a:sp3d>
      </dgm:spPr>
    </dgm:pt>
    <dgm:pt modelId="{0BA3204F-5629-4B3D-8EC9-46CB2E6C1588}" type="pres">
      <dgm:prSet presAssocID="{3320CD0F-67A6-4ACB-8E13-B56409CA38D0}" presName="hierChild3" presStyleCnt="0"/>
      <dgm:spPr>
        <a:scene3d>
          <a:camera prst="orthographicFront"/>
          <a:lightRig rig="threePt" dir="t"/>
        </a:scene3d>
        <a:sp3d>
          <a:bevelT w="165100" prst="coolSlant"/>
        </a:sp3d>
      </dgm:spPr>
    </dgm:pt>
  </dgm:ptLst>
  <dgm:cxnLst>
    <dgm:cxn modelId="{1E27AD22-1E9C-4741-8B2B-34F391C44DB3}" type="presOf" srcId="{681983E8-8D66-4D37-9CD8-AA37193049C8}" destId="{667BEE98-4A69-4191-9451-3014EE4DF5F0}" srcOrd="1" destOrd="0" presId="urn:microsoft.com/office/officeart/2005/8/layout/orgChart1"/>
    <dgm:cxn modelId="{901DEC44-7B78-41EB-83D2-C6573035D5F9}" type="presOf" srcId="{A601ACD5-EFAD-414D-874A-76146DC8DD9C}" destId="{5715A041-422C-4FD0-8925-2417C27255CE}" srcOrd="0" destOrd="0" presId="urn:microsoft.com/office/officeart/2005/8/layout/orgChart1"/>
    <dgm:cxn modelId="{1EC18946-CF43-4FD9-A84B-924DFF5CA8CF}" srcId="{3320CD0F-67A6-4ACB-8E13-B56409CA38D0}" destId="{A601ACD5-EFAD-414D-874A-76146DC8DD9C}" srcOrd="0" destOrd="0" parTransId="{EC56A50F-8947-4470-B173-1FFCAAA2C0C4}" sibTransId="{90280ADE-6501-42C3-8572-AF80D47DDD08}"/>
    <dgm:cxn modelId="{B9E3FE69-AB60-4A95-A4D2-089D4E21223D}" type="presOf" srcId="{B28C676B-D218-4E21-82FD-F6DCEC4BD43B}" destId="{3446A30D-B664-4844-8E06-38806212F009}" srcOrd="0" destOrd="0" presId="urn:microsoft.com/office/officeart/2005/8/layout/orgChart1"/>
    <dgm:cxn modelId="{DD208877-E8EA-448D-963D-C703DE118559}" type="presOf" srcId="{3320CD0F-67A6-4ACB-8E13-B56409CA38D0}" destId="{023729EC-34FA-41C2-A5E3-3C01FD8E3BC1}" srcOrd="1" destOrd="0" presId="urn:microsoft.com/office/officeart/2005/8/layout/orgChart1"/>
    <dgm:cxn modelId="{1322397C-F46C-42D9-94BD-7901CA2A3095}" type="presOf" srcId="{71F24BB2-4B01-41B7-9EF5-607AF84304C2}" destId="{5C9B3EE8-0EBD-466F-AE87-FC04D17964F9}" srcOrd="0" destOrd="0" presId="urn:microsoft.com/office/officeart/2005/8/layout/orgChart1"/>
    <dgm:cxn modelId="{5A6C7D83-538C-478C-AD8B-7E0266AEFB8A}" type="presOf" srcId="{B28C676B-D218-4E21-82FD-F6DCEC4BD43B}" destId="{C203388F-9E63-497A-B0FA-DACB3CF4E039}" srcOrd="1" destOrd="0" presId="urn:microsoft.com/office/officeart/2005/8/layout/orgChart1"/>
    <dgm:cxn modelId="{43ED0C97-4CAA-4ED8-92A9-96DFD2D7E128}" srcId="{3320CD0F-67A6-4ACB-8E13-B56409CA38D0}" destId="{681983E8-8D66-4D37-9CD8-AA37193049C8}" srcOrd="1" destOrd="0" parTransId="{DA26702D-54CD-4D48-82D7-C27FC500955B}" sibTransId="{9D4452E3-B862-48F6-94EC-F815E7FFC140}"/>
    <dgm:cxn modelId="{E8549798-A17E-49A6-A701-28E5C79F2D55}" type="presOf" srcId="{EC56A50F-8947-4470-B173-1FFCAAA2C0C4}" destId="{759395B1-CA59-4FE4-8026-02151346DB47}" srcOrd="0" destOrd="0" presId="urn:microsoft.com/office/officeart/2005/8/layout/orgChart1"/>
    <dgm:cxn modelId="{EE0B9A9D-ADC4-4CE0-A246-9FC73276586B}" type="presOf" srcId="{DA26702D-54CD-4D48-82D7-C27FC500955B}" destId="{59D1CF2A-35CE-459E-AB2A-3CBC47C8AA4C}" srcOrd="0" destOrd="0" presId="urn:microsoft.com/office/officeart/2005/8/layout/orgChart1"/>
    <dgm:cxn modelId="{7AE1E29E-F6AA-4DCC-9F2F-6FF3F7603BEE}" type="presOf" srcId="{3320CD0F-67A6-4ACB-8E13-B56409CA38D0}" destId="{B945A8AF-860B-46F8-8A2E-67FCB2F01CA7}" srcOrd="0" destOrd="0" presId="urn:microsoft.com/office/officeart/2005/8/layout/orgChart1"/>
    <dgm:cxn modelId="{BA3097AA-9DF9-4468-AE61-4F8CC0DB7D62}" type="presOf" srcId="{2012CC03-B757-490A-91A4-4E809ED4CED3}" destId="{A694ADD7-B0B6-4649-B635-FE12B675A9A2}" srcOrd="1" destOrd="0" presId="urn:microsoft.com/office/officeart/2005/8/layout/orgChart1"/>
    <dgm:cxn modelId="{807C7FCC-A20C-462F-921F-45252268C33B}" type="presOf" srcId="{7E4BB119-EB3F-4BA4-B33F-E8C9FAAD5A06}" destId="{33A7B195-3D2D-4E3F-8A72-A23BEB64D100}" srcOrd="0" destOrd="0" presId="urn:microsoft.com/office/officeart/2005/8/layout/orgChart1"/>
    <dgm:cxn modelId="{37F1A2D1-CD37-49E1-962E-D8C77AFF40F6}" srcId="{7E4BB119-EB3F-4BA4-B33F-E8C9FAAD5A06}" destId="{B28C676B-D218-4E21-82FD-F6DCEC4BD43B}" srcOrd="0" destOrd="0" parTransId="{F4FA97F6-3EEA-4AA0-B88E-CA17E8A28796}" sibTransId="{09AC2AE1-E38E-4F43-A049-9E51FD4FA315}"/>
    <dgm:cxn modelId="{C380D8D4-5F6C-4C1D-B8AE-6AA8D486F86D}" srcId="{7E4BB119-EB3F-4BA4-B33F-E8C9FAAD5A06}" destId="{3320CD0F-67A6-4ACB-8E13-B56409CA38D0}" srcOrd="1" destOrd="0" parTransId="{09961896-8D0B-4403-9C0C-D742E8FFA579}" sibTransId="{5D17308E-859E-4FAD-A584-A6D729DF77D2}"/>
    <dgm:cxn modelId="{A7369AD8-4FB2-4A5C-9F81-162FB9D97EF9}" srcId="{B28C676B-D218-4E21-82FD-F6DCEC4BD43B}" destId="{2012CC03-B757-490A-91A4-4E809ED4CED3}" srcOrd="0" destOrd="0" parTransId="{71F24BB2-4B01-41B7-9EF5-607AF84304C2}" sibTransId="{D3E748FE-5139-48A5-A3DF-6F77E48AD87C}"/>
    <dgm:cxn modelId="{8C2155DB-9C89-494D-8FF0-4AB53A0C77D5}" type="presOf" srcId="{2012CC03-B757-490A-91A4-4E809ED4CED3}" destId="{9A073345-703E-4AA5-9B8C-4809F68E54A0}" srcOrd="0" destOrd="0" presId="urn:microsoft.com/office/officeart/2005/8/layout/orgChart1"/>
    <dgm:cxn modelId="{911293F3-638C-4141-BF86-BAA432556CCB}" type="presOf" srcId="{681983E8-8D66-4D37-9CD8-AA37193049C8}" destId="{EC823C76-FB86-424D-9EEB-6E0245546201}" srcOrd="0" destOrd="0" presId="urn:microsoft.com/office/officeart/2005/8/layout/orgChart1"/>
    <dgm:cxn modelId="{747EDDFC-532A-4A95-B6E9-C4AD804BA549}" type="presOf" srcId="{A601ACD5-EFAD-414D-874A-76146DC8DD9C}" destId="{FE8F2F59-24A3-40B1-B2CC-B5861797C6BB}" srcOrd="1" destOrd="0" presId="urn:microsoft.com/office/officeart/2005/8/layout/orgChart1"/>
    <dgm:cxn modelId="{642119F9-6CEE-4D27-9934-D5E70EB02B21}" type="presParOf" srcId="{33A7B195-3D2D-4E3F-8A72-A23BEB64D100}" destId="{07B799FD-A2D6-4A2B-8B6F-233FDCD71415}" srcOrd="0" destOrd="0" presId="urn:microsoft.com/office/officeart/2005/8/layout/orgChart1"/>
    <dgm:cxn modelId="{89436172-D22A-48C0-B684-56ACF6125A84}" type="presParOf" srcId="{07B799FD-A2D6-4A2B-8B6F-233FDCD71415}" destId="{19C4D33C-FA02-4EF2-BD61-BA348D630CA6}" srcOrd="0" destOrd="0" presId="urn:microsoft.com/office/officeart/2005/8/layout/orgChart1"/>
    <dgm:cxn modelId="{AE988F79-A0FF-46BE-BFE2-3EE57791CD7F}" type="presParOf" srcId="{19C4D33C-FA02-4EF2-BD61-BA348D630CA6}" destId="{3446A30D-B664-4844-8E06-38806212F009}" srcOrd="0" destOrd="0" presId="urn:microsoft.com/office/officeart/2005/8/layout/orgChart1"/>
    <dgm:cxn modelId="{FBBC9B52-2ACF-46E9-AD48-C41C550A633D}" type="presParOf" srcId="{19C4D33C-FA02-4EF2-BD61-BA348D630CA6}" destId="{C203388F-9E63-497A-B0FA-DACB3CF4E039}" srcOrd="1" destOrd="0" presId="urn:microsoft.com/office/officeart/2005/8/layout/orgChart1"/>
    <dgm:cxn modelId="{ABBDC25F-0157-426A-A82E-F26F4274E315}" type="presParOf" srcId="{07B799FD-A2D6-4A2B-8B6F-233FDCD71415}" destId="{E3BCCEC0-4CE3-4A30-B4EB-56D07943D6CE}" srcOrd="1" destOrd="0" presId="urn:microsoft.com/office/officeart/2005/8/layout/orgChart1"/>
    <dgm:cxn modelId="{7D89FE84-A63A-4077-80BF-C74B723524EE}" type="presParOf" srcId="{07B799FD-A2D6-4A2B-8B6F-233FDCD71415}" destId="{51910C33-E143-48B9-97C9-3E41AF9AE8BE}" srcOrd="2" destOrd="0" presId="urn:microsoft.com/office/officeart/2005/8/layout/orgChart1"/>
    <dgm:cxn modelId="{4710219A-DE41-4FED-BF7D-C50145CF5D0E}" type="presParOf" srcId="{51910C33-E143-48B9-97C9-3E41AF9AE8BE}" destId="{5C9B3EE8-0EBD-466F-AE87-FC04D17964F9}" srcOrd="0" destOrd="0" presId="urn:microsoft.com/office/officeart/2005/8/layout/orgChart1"/>
    <dgm:cxn modelId="{C6411388-FD5B-4A2F-B885-E34C707F1A0C}" type="presParOf" srcId="{51910C33-E143-48B9-97C9-3E41AF9AE8BE}" destId="{04F8DF5E-FA03-43B4-8A64-A5549449BD61}" srcOrd="1" destOrd="0" presId="urn:microsoft.com/office/officeart/2005/8/layout/orgChart1"/>
    <dgm:cxn modelId="{385842FE-1A43-4AF1-91FA-20747FC8FAE5}" type="presParOf" srcId="{04F8DF5E-FA03-43B4-8A64-A5549449BD61}" destId="{EA52C407-0870-489F-8D42-079D0D041B3F}" srcOrd="0" destOrd="0" presId="urn:microsoft.com/office/officeart/2005/8/layout/orgChart1"/>
    <dgm:cxn modelId="{A26EF853-DF83-47C3-8E6D-EBED1BD50F15}" type="presParOf" srcId="{EA52C407-0870-489F-8D42-079D0D041B3F}" destId="{9A073345-703E-4AA5-9B8C-4809F68E54A0}" srcOrd="0" destOrd="0" presId="urn:microsoft.com/office/officeart/2005/8/layout/orgChart1"/>
    <dgm:cxn modelId="{EC17DFCD-C0D1-4C59-8554-BE02E1C6A140}" type="presParOf" srcId="{EA52C407-0870-489F-8D42-079D0D041B3F}" destId="{A694ADD7-B0B6-4649-B635-FE12B675A9A2}" srcOrd="1" destOrd="0" presId="urn:microsoft.com/office/officeart/2005/8/layout/orgChart1"/>
    <dgm:cxn modelId="{D55C15D2-147C-4263-B184-61E0F78F0CCB}" type="presParOf" srcId="{04F8DF5E-FA03-43B4-8A64-A5549449BD61}" destId="{09C403B8-7E9D-463F-9992-7B8D2072198E}" srcOrd="1" destOrd="0" presId="urn:microsoft.com/office/officeart/2005/8/layout/orgChart1"/>
    <dgm:cxn modelId="{C662C128-4EE8-4D15-81DA-FFABFDA8C9C4}" type="presParOf" srcId="{04F8DF5E-FA03-43B4-8A64-A5549449BD61}" destId="{671D93A0-B39E-4760-B4F3-4EF0F8D77744}" srcOrd="2" destOrd="0" presId="urn:microsoft.com/office/officeart/2005/8/layout/orgChart1"/>
    <dgm:cxn modelId="{BDC1E827-AEF2-40BB-9E6D-455BE1192D8D}" type="presParOf" srcId="{33A7B195-3D2D-4E3F-8A72-A23BEB64D100}" destId="{A72FE5BE-C794-46AE-9848-7C11FD56EB3D}" srcOrd="1" destOrd="0" presId="urn:microsoft.com/office/officeart/2005/8/layout/orgChart1"/>
    <dgm:cxn modelId="{81C019CF-B527-487B-949B-9E55DFE08C88}" type="presParOf" srcId="{A72FE5BE-C794-46AE-9848-7C11FD56EB3D}" destId="{7E0E21BB-E1D5-4E31-9A80-8C10D761FDB4}" srcOrd="0" destOrd="0" presId="urn:microsoft.com/office/officeart/2005/8/layout/orgChart1"/>
    <dgm:cxn modelId="{318462CA-01C3-47A2-B5DC-35F4CB08EEDF}" type="presParOf" srcId="{7E0E21BB-E1D5-4E31-9A80-8C10D761FDB4}" destId="{B945A8AF-860B-46F8-8A2E-67FCB2F01CA7}" srcOrd="0" destOrd="0" presId="urn:microsoft.com/office/officeart/2005/8/layout/orgChart1"/>
    <dgm:cxn modelId="{80438A37-8B77-4DA1-A03C-FA4326147887}" type="presParOf" srcId="{7E0E21BB-E1D5-4E31-9A80-8C10D761FDB4}" destId="{023729EC-34FA-41C2-A5E3-3C01FD8E3BC1}" srcOrd="1" destOrd="0" presId="urn:microsoft.com/office/officeart/2005/8/layout/orgChart1"/>
    <dgm:cxn modelId="{CC3ADF92-02C1-406D-9191-BD5910F489A9}" type="presParOf" srcId="{A72FE5BE-C794-46AE-9848-7C11FD56EB3D}" destId="{49B8B3A5-D4A9-491F-B038-45E0A1A7918E}" srcOrd="1" destOrd="0" presId="urn:microsoft.com/office/officeart/2005/8/layout/orgChart1"/>
    <dgm:cxn modelId="{463CC675-1F0F-4BBE-A370-C4B5EA69089D}" type="presParOf" srcId="{49B8B3A5-D4A9-491F-B038-45E0A1A7918E}" destId="{759395B1-CA59-4FE4-8026-02151346DB47}" srcOrd="0" destOrd="0" presId="urn:microsoft.com/office/officeart/2005/8/layout/orgChart1"/>
    <dgm:cxn modelId="{048C200C-4DBF-4028-BC16-E02F8664CB1B}" type="presParOf" srcId="{49B8B3A5-D4A9-491F-B038-45E0A1A7918E}" destId="{C9148B80-B03F-4661-B91D-0790F41E0C89}" srcOrd="1" destOrd="0" presId="urn:microsoft.com/office/officeart/2005/8/layout/orgChart1"/>
    <dgm:cxn modelId="{3C2D95EA-28B7-4018-9480-5CD019FB3B2C}" type="presParOf" srcId="{C9148B80-B03F-4661-B91D-0790F41E0C89}" destId="{14A17E22-F2DC-4AF2-8BD6-A23739CE40AB}" srcOrd="0" destOrd="0" presId="urn:microsoft.com/office/officeart/2005/8/layout/orgChart1"/>
    <dgm:cxn modelId="{E40DFEFF-6BF9-42F9-BFB5-85365E884D6B}" type="presParOf" srcId="{14A17E22-F2DC-4AF2-8BD6-A23739CE40AB}" destId="{5715A041-422C-4FD0-8925-2417C27255CE}" srcOrd="0" destOrd="0" presId="urn:microsoft.com/office/officeart/2005/8/layout/orgChart1"/>
    <dgm:cxn modelId="{D507D8E4-F2D3-49B5-85EC-02D2666F6FC8}" type="presParOf" srcId="{14A17E22-F2DC-4AF2-8BD6-A23739CE40AB}" destId="{FE8F2F59-24A3-40B1-B2CC-B5861797C6BB}" srcOrd="1" destOrd="0" presId="urn:microsoft.com/office/officeart/2005/8/layout/orgChart1"/>
    <dgm:cxn modelId="{FEE36663-48D7-487C-AA1E-9FBCD5E80E3A}" type="presParOf" srcId="{C9148B80-B03F-4661-B91D-0790F41E0C89}" destId="{ACD97E5A-C064-495B-8BC4-2CD418536F1C}" srcOrd="1" destOrd="0" presId="urn:microsoft.com/office/officeart/2005/8/layout/orgChart1"/>
    <dgm:cxn modelId="{3A869F73-C2A6-4FDB-A7C5-0F7879CA311B}" type="presParOf" srcId="{C9148B80-B03F-4661-B91D-0790F41E0C89}" destId="{67AA325E-487A-4721-9A64-253CCC6A3E09}" srcOrd="2" destOrd="0" presId="urn:microsoft.com/office/officeart/2005/8/layout/orgChart1"/>
    <dgm:cxn modelId="{57605CF4-B706-410A-8383-083A4A107D84}" type="presParOf" srcId="{49B8B3A5-D4A9-491F-B038-45E0A1A7918E}" destId="{59D1CF2A-35CE-459E-AB2A-3CBC47C8AA4C}" srcOrd="2" destOrd="0" presId="urn:microsoft.com/office/officeart/2005/8/layout/orgChart1"/>
    <dgm:cxn modelId="{EBBA019F-94F8-419A-B6CC-F0A19DC5B04C}" type="presParOf" srcId="{49B8B3A5-D4A9-491F-B038-45E0A1A7918E}" destId="{D41F29F6-6670-4DF1-B4E4-02997F631651}" srcOrd="3" destOrd="0" presId="urn:microsoft.com/office/officeart/2005/8/layout/orgChart1"/>
    <dgm:cxn modelId="{F57CDFD3-F604-4004-A655-9D27666C8D1E}" type="presParOf" srcId="{D41F29F6-6670-4DF1-B4E4-02997F631651}" destId="{92662014-93EB-4401-A022-250720FF3FB3}" srcOrd="0" destOrd="0" presId="urn:microsoft.com/office/officeart/2005/8/layout/orgChart1"/>
    <dgm:cxn modelId="{9EFAE20F-A6C9-47F5-BD03-32BD32E0DF5B}" type="presParOf" srcId="{92662014-93EB-4401-A022-250720FF3FB3}" destId="{EC823C76-FB86-424D-9EEB-6E0245546201}" srcOrd="0" destOrd="0" presId="urn:microsoft.com/office/officeart/2005/8/layout/orgChart1"/>
    <dgm:cxn modelId="{78382125-F313-4FB9-92C6-EBABFD196F5A}" type="presParOf" srcId="{92662014-93EB-4401-A022-250720FF3FB3}" destId="{667BEE98-4A69-4191-9451-3014EE4DF5F0}" srcOrd="1" destOrd="0" presId="urn:microsoft.com/office/officeart/2005/8/layout/orgChart1"/>
    <dgm:cxn modelId="{2CE1BE59-B51F-427D-92CE-24D7FC728144}" type="presParOf" srcId="{D41F29F6-6670-4DF1-B4E4-02997F631651}" destId="{19E3A419-F054-467C-B125-4F2B7B0432E5}" srcOrd="1" destOrd="0" presId="urn:microsoft.com/office/officeart/2005/8/layout/orgChart1"/>
    <dgm:cxn modelId="{9C396CE2-842B-4CA1-9084-75F3DEBEF502}" type="presParOf" srcId="{D41F29F6-6670-4DF1-B4E4-02997F631651}" destId="{901ACAC1-2F50-4C56-A3AB-F811EF825FAB}" srcOrd="2" destOrd="0" presId="urn:microsoft.com/office/officeart/2005/8/layout/orgChart1"/>
    <dgm:cxn modelId="{48A1C47F-77A8-49C4-BAA6-413FFDF43FB8}" type="presParOf" srcId="{A72FE5BE-C794-46AE-9848-7C11FD56EB3D}" destId="{0BA3204F-5629-4B3D-8EC9-46CB2E6C158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1CF2A-35CE-459E-AB2A-3CBC47C8AA4C}">
      <dsp:nvSpPr>
        <dsp:cNvPr id="0" name=""/>
        <dsp:cNvSpPr/>
      </dsp:nvSpPr>
      <dsp:spPr>
        <a:xfrm>
          <a:off x="4498040" y="1866522"/>
          <a:ext cx="863404" cy="293257"/>
        </a:xfrm>
        <a:custGeom>
          <a:avLst/>
          <a:gdLst/>
          <a:ahLst/>
          <a:cxnLst/>
          <a:rect l="0" t="0" r="0" b="0"/>
          <a:pathLst>
            <a:path>
              <a:moveTo>
                <a:pt x="0" y="0"/>
              </a:moveTo>
              <a:lnTo>
                <a:pt x="0" y="139331"/>
              </a:lnTo>
              <a:lnTo>
                <a:pt x="863404" y="139331"/>
              </a:lnTo>
              <a:lnTo>
                <a:pt x="863404" y="293257"/>
              </a:lnTo>
            </a:path>
          </a:pathLst>
        </a:custGeom>
        <a:noFill/>
        <a:ln w="25400" cap="flat" cmpd="sng" algn="ctr">
          <a:solidFill>
            <a:schemeClr val="accent1">
              <a:lumMod val="60000"/>
              <a:lumOff val="4000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759395B1-CA59-4FE4-8026-02151346DB47}">
      <dsp:nvSpPr>
        <dsp:cNvPr id="0" name=""/>
        <dsp:cNvSpPr/>
      </dsp:nvSpPr>
      <dsp:spPr>
        <a:xfrm>
          <a:off x="3587637" y="1866522"/>
          <a:ext cx="910403" cy="293257"/>
        </a:xfrm>
        <a:custGeom>
          <a:avLst/>
          <a:gdLst/>
          <a:ahLst/>
          <a:cxnLst/>
          <a:rect l="0" t="0" r="0" b="0"/>
          <a:pathLst>
            <a:path>
              <a:moveTo>
                <a:pt x="910403" y="0"/>
              </a:moveTo>
              <a:lnTo>
                <a:pt x="910403" y="139331"/>
              </a:lnTo>
              <a:lnTo>
                <a:pt x="0" y="139331"/>
              </a:lnTo>
              <a:lnTo>
                <a:pt x="0" y="293257"/>
              </a:lnTo>
            </a:path>
          </a:pathLst>
        </a:custGeom>
        <a:noFill/>
        <a:ln w="25400" cap="flat" cmpd="sng" algn="ctr">
          <a:solidFill>
            <a:schemeClr val="accent1">
              <a:lumMod val="60000"/>
              <a:lumOff val="4000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5C9B3EE8-0EBD-466F-AE87-FC04D17964F9}">
      <dsp:nvSpPr>
        <dsp:cNvPr id="0" name=""/>
        <dsp:cNvSpPr/>
      </dsp:nvSpPr>
      <dsp:spPr>
        <a:xfrm>
          <a:off x="1467533" y="1878074"/>
          <a:ext cx="153925" cy="674340"/>
        </a:xfrm>
        <a:custGeom>
          <a:avLst/>
          <a:gdLst/>
          <a:ahLst/>
          <a:cxnLst/>
          <a:rect l="0" t="0" r="0" b="0"/>
          <a:pathLst>
            <a:path>
              <a:moveTo>
                <a:pt x="153925" y="0"/>
              </a:moveTo>
              <a:lnTo>
                <a:pt x="153925" y="674340"/>
              </a:lnTo>
              <a:lnTo>
                <a:pt x="0" y="674340"/>
              </a:lnTo>
            </a:path>
          </a:pathLst>
        </a:custGeom>
        <a:noFill/>
        <a:ln w="25400" cap="flat" cmpd="sng" algn="ctr">
          <a:solidFill>
            <a:schemeClr val="accent1">
              <a:lumMod val="60000"/>
              <a:lumOff val="4000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3446A30D-B664-4844-8E06-38806212F009}">
      <dsp:nvSpPr>
        <dsp:cNvPr id="0" name=""/>
        <dsp:cNvSpPr/>
      </dsp:nvSpPr>
      <dsp:spPr>
        <a:xfrm>
          <a:off x="305806" y="1145095"/>
          <a:ext cx="2631304" cy="73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solidFill>
                <a:schemeClr val="bg2"/>
              </a:solidFill>
              <a:effectLst>
                <a:innerShdw blurRad="63500" dist="50800" dir="13500000">
                  <a:srgbClr val="000000">
                    <a:alpha val="50000"/>
                  </a:srgbClr>
                </a:innerShdw>
              </a:effectLst>
            </a:rPr>
            <a:t>DETERMINADOS</a:t>
          </a:r>
          <a:endParaRPr lang="es-ES" sz="2500" b="1" kern="1200" cap="none" spc="50" dirty="0">
            <a:ln w="0"/>
            <a:solidFill>
              <a:schemeClr val="bg2"/>
            </a:solidFill>
            <a:effectLst>
              <a:innerShdw blurRad="63500" dist="50800" dir="13500000">
                <a:srgbClr val="000000">
                  <a:alpha val="50000"/>
                </a:srgbClr>
              </a:innerShdw>
            </a:effectLst>
          </a:endParaRPr>
        </a:p>
      </dsp:txBody>
      <dsp:txXfrm>
        <a:off x="305806" y="1145095"/>
        <a:ext cx="2631304" cy="732978"/>
      </dsp:txXfrm>
    </dsp:sp>
    <dsp:sp modelId="{9A073345-703E-4AA5-9B8C-4809F68E54A0}">
      <dsp:nvSpPr>
        <dsp:cNvPr id="0" name=""/>
        <dsp:cNvSpPr/>
      </dsp:nvSpPr>
      <dsp:spPr>
        <a:xfrm>
          <a:off x="1576" y="2185925"/>
          <a:ext cx="1465957" cy="73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b="1" kern="1200" cap="none" spc="50" dirty="0">
              <a:ln w="0"/>
              <a:solidFill>
                <a:schemeClr val="bg2"/>
              </a:solidFill>
              <a:effectLst>
                <a:innerShdw blurRad="63500" dist="50800" dir="13500000">
                  <a:srgbClr val="000000">
                    <a:alpha val="50000"/>
                  </a:srgbClr>
                </a:innerShdw>
              </a:effectLst>
            </a:rPr>
            <a:t>FOR</a:t>
          </a:r>
        </a:p>
      </dsp:txBody>
      <dsp:txXfrm>
        <a:off x="1576" y="2185925"/>
        <a:ext cx="1465957" cy="732978"/>
      </dsp:txXfrm>
    </dsp:sp>
    <dsp:sp modelId="{B945A8AF-860B-46F8-8A2E-67FCB2F01CA7}">
      <dsp:nvSpPr>
        <dsp:cNvPr id="0" name=""/>
        <dsp:cNvSpPr/>
      </dsp:nvSpPr>
      <dsp:spPr>
        <a:xfrm>
          <a:off x="3268461" y="1159689"/>
          <a:ext cx="2459157" cy="7068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solidFill>
                <a:schemeClr val="bg2"/>
              </a:solidFill>
              <a:effectLst>
                <a:innerShdw blurRad="63500" dist="50800" dir="13500000">
                  <a:srgbClr val="000000">
                    <a:alpha val="50000"/>
                  </a:srgbClr>
                </a:innerShdw>
              </a:effectLst>
            </a:rPr>
            <a:t>INDETERMINADOS</a:t>
          </a:r>
          <a:endParaRPr lang="es-ES" sz="2100" b="1" kern="1200" cap="none" spc="50" dirty="0">
            <a:ln w="0"/>
            <a:solidFill>
              <a:schemeClr val="bg2"/>
            </a:solidFill>
            <a:effectLst>
              <a:innerShdw blurRad="63500" dist="50800" dir="13500000">
                <a:srgbClr val="000000">
                  <a:alpha val="50000"/>
                </a:srgbClr>
              </a:innerShdw>
            </a:effectLst>
          </a:endParaRPr>
        </a:p>
      </dsp:txBody>
      <dsp:txXfrm>
        <a:off x="3268461" y="1159689"/>
        <a:ext cx="2459157" cy="706833"/>
      </dsp:txXfrm>
    </dsp:sp>
    <dsp:sp modelId="{5715A041-422C-4FD0-8925-2417C27255CE}">
      <dsp:nvSpPr>
        <dsp:cNvPr id="0" name=""/>
        <dsp:cNvSpPr/>
      </dsp:nvSpPr>
      <dsp:spPr>
        <a:xfrm>
          <a:off x="2854658" y="2159780"/>
          <a:ext cx="1465957" cy="73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solidFill>
                <a:schemeClr val="bg2"/>
              </a:solidFill>
              <a:effectLst>
                <a:innerShdw blurRad="63500" dist="50800" dir="13500000">
                  <a:srgbClr val="000000">
                    <a:alpha val="50000"/>
                  </a:srgbClr>
                </a:innerShdw>
              </a:effectLst>
            </a:rPr>
            <a:t>WHILE</a:t>
          </a:r>
        </a:p>
      </dsp:txBody>
      <dsp:txXfrm>
        <a:off x="2854658" y="2159780"/>
        <a:ext cx="1465957" cy="732978"/>
      </dsp:txXfrm>
    </dsp:sp>
    <dsp:sp modelId="{EC823C76-FB86-424D-9EEB-6E0245546201}">
      <dsp:nvSpPr>
        <dsp:cNvPr id="0" name=""/>
        <dsp:cNvSpPr/>
      </dsp:nvSpPr>
      <dsp:spPr>
        <a:xfrm>
          <a:off x="4628466" y="2159780"/>
          <a:ext cx="1465957" cy="73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solidFill>
                <a:schemeClr val="bg2"/>
              </a:solidFill>
              <a:effectLst>
                <a:innerShdw blurRad="63500" dist="50800" dir="13500000">
                  <a:srgbClr val="000000">
                    <a:alpha val="50000"/>
                  </a:srgbClr>
                </a:innerShdw>
              </a:effectLst>
            </a:rPr>
            <a:t>DO WHILE</a:t>
          </a:r>
        </a:p>
      </dsp:txBody>
      <dsp:txXfrm>
        <a:off x="4628466" y="2159780"/>
        <a:ext cx="1465957" cy="7329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88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34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481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294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77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22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4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19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0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09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824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54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358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49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67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40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021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507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191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016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924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22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84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83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78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18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6401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1" name="Google Shape;11;p2"/>
          <p:cNvSpPr txBox="1">
            <a:spLocks noGrp="1"/>
          </p:cNvSpPr>
          <p:nvPr>
            <p:ph type="ctrTitle"/>
          </p:nvPr>
        </p:nvSpPr>
        <p:spPr>
          <a:xfrm>
            <a:off x="457200" y="3363425"/>
            <a:ext cx="38505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4" name="Google Shape;14;p3"/>
          <p:cNvSpPr txBox="1">
            <a:spLocks noGrp="1"/>
          </p:cNvSpPr>
          <p:nvPr>
            <p:ph type="ctrTitle"/>
          </p:nvPr>
        </p:nvSpPr>
        <p:spPr>
          <a:xfrm>
            <a:off x="457200" y="2965525"/>
            <a:ext cx="3374700" cy="1007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457200" y="4056927"/>
            <a:ext cx="3374700" cy="6816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Raleway"/>
              <a:buNone/>
              <a:defRPr sz="1100" b="1">
                <a:latin typeface="Raleway"/>
                <a:ea typeface="Raleway"/>
                <a:cs typeface="Raleway"/>
                <a:sym typeface="Raleway"/>
              </a:defRPr>
            </a:lvl1pPr>
            <a:lvl2pPr lvl="1" rtl="0">
              <a:spcBef>
                <a:spcPts val="1000"/>
              </a:spcBef>
              <a:spcAft>
                <a:spcPts val="0"/>
              </a:spcAft>
              <a:buSzPts val="1100"/>
              <a:buFont typeface="Raleway"/>
              <a:buNone/>
              <a:defRPr sz="1100" b="1">
                <a:latin typeface="Raleway"/>
                <a:ea typeface="Raleway"/>
                <a:cs typeface="Raleway"/>
                <a:sym typeface="Raleway"/>
              </a:defRPr>
            </a:lvl2pPr>
            <a:lvl3pPr lvl="2" rtl="0">
              <a:spcBef>
                <a:spcPts val="1000"/>
              </a:spcBef>
              <a:spcAft>
                <a:spcPts val="0"/>
              </a:spcAft>
              <a:buSzPts val="1100"/>
              <a:buFont typeface="Raleway"/>
              <a:buNone/>
              <a:defRPr sz="1100" b="1">
                <a:latin typeface="Raleway"/>
                <a:ea typeface="Raleway"/>
                <a:cs typeface="Raleway"/>
                <a:sym typeface="Raleway"/>
              </a:defRPr>
            </a:lvl3pPr>
            <a:lvl4pPr lvl="3" rtl="0">
              <a:spcBef>
                <a:spcPts val="1000"/>
              </a:spcBef>
              <a:spcAft>
                <a:spcPts val="0"/>
              </a:spcAft>
              <a:buSzPts val="1100"/>
              <a:buFont typeface="Raleway"/>
              <a:buNone/>
              <a:defRPr sz="1100" b="1">
                <a:latin typeface="Raleway"/>
                <a:ea typeface="Raleway"/>
                <a:cs typeface="Raleway"/>
                <a:sym typeface="Raleway"/>
              </a:defRPr>
            </a:lvl4pPr>
            <a:lvl5pPr lvl="4" rtl="0">
              <a:spcBef>
                <a:spcPts val="1000"/>
              </a:spcBef>
              <a:spcAft>
                <a:spcPts val="0"/>
              </a:spcAft>
              <a:buSzPts val="1100"/>
              <a:buFont typeface="Raleway"/>
              <a:buNone/>
              <a:defRPr sz="1100" b="1">
                <a:latin typeface="Raleway"/>
                <a:ea typeface="Raleway"/>
                <a:cs typeface="Raleway"/>
                <a:sym typeface="Raleway"/>
              </a:defRPr>
            </a:lvl5pPr>
            <a:lvl6pPr lvl="5" rtl="0">
              <a:spcBef>
                <a:spcPts val="1000"/>
              </a:spcBef>
              <a:spcAft>
                <a:spcPts val="0"/>
              </a:spcAft>
              <a:buSzPts val="1100"/>
              <a:buFont typeface="Raleway"/>
              <a:buNone/>
              <a:defRPr sz="1100" b="1">
                <a:latin typeface="Raleway"/>
                <a:ea typeface="Raleway"/>
                <a:cs typeface="Raleway"/>
                <a:sym typeface="Raleway"/>
              </a:defRPr>
            </a:lvl6pPr>
            <a:lvl7pPr lvl="6" rtl="0">
              <a:spcBef>
                <a:spcPts val="1000"/>
              </a:spcBef>
              <a:spcAft>
                <a:spcPts val="0"/>
              </a:spcAft>
              <a:buSzPts val="1100"/>
              <a:buFont typeface="Raleway"/>
              <a:buNone/>
              <a:defRPr sz="1100" b="1">
                <a:latin typeface="Raleway"/>
                <a:ea typeface="Raleway"/>
                <a:cs typeface="Raleway"/>
                <a:sym typeface="Raleway"/>
              </a:defRPr>
            </a:lvl7pPr>
            <a:lvl8pPr lvl="7" rtl="0">
              <a:spcBef>
                <a:spcPts val="1000"/>
              </a:spcBef>
              <a:spcAft>
                <a:spcPts val="0"/>
              </a:spcAft>
              <a:buSzPts val="1100"/>
              <a:buFont typeface="Raleway"/>
              <a:buNone/>
              <a:defRPr sz="1100" b="1">
                <a:latin typeface="Raleway"/>
                <a:ea typeface="Raleway"/>
                <a:cs typeface="Raleway"/>
                <a:sym typeface="Raleway"/>
              </a:defRPr>
            </a:lvl8pPr>
            <a:lvl9pPr lvl="8" rtl="0">
              <a:spcBef>
                <a:spcPts val="1000"/>
              </a:spcBef>
              <a:spcAft>
                <a:spcPts val="1000"/>
              </a:spcAft>
              <a:buSzPts val="1100"/>
              <a:buFont typeface="Raleway"/>
              <a:buNone/>
              <a:defRPr sz="1100" b="1">
                <a:latin typeface="Raleway"/>
                <a:ea typeface="Raleway"/>
                <a:cs typeface="Raleway"/>
                <a:sym typeface="Raleway"/>
              </a:defRPr>
            </a:lvl9pPr>
          </a:lstStyle>
          <a:p>
            <a:endParaRPr/>
          </a:p>
        </p:txBody>
      </p:sp>
      <p:sp>
        <p:nvSpPr>
          <p:cNvPr id="16" name="Google Shape;16;p3"/>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457200" y="1715123"/>
            <a:ext cx="4762200" cy="2736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sp>
        <p:nvSpPr>
          <p:cNvPr id="27" name="Google Shape;27;p5"/>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0" name="Google Shape;30;p6"/>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457200" y="1711200"/>
            <a:ext cx="2276400" cy="2748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32" name="Google Shape;32;p6"/>
          <p:cNvSpPr txBox="1">
            <a:spLocks noGrp="1"/>
          </p:cNvSpPr>
          <p:nvPr>
            <p:ph type="body" idx="2"/>
          </p:nvPr>
        </p:nvSpPr>
        <p:spPr>
          <a:xfrm>
            <a:off x="2870548" y="1711200"/>
            <a:ext cx="2276400" cy="2748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33" name="Google Shape;33;p6"/>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51" name="Google Shape;51;p10"/>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76A5A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984875"/>
            <a:ext cx="2383800" cy="62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1pPr>
            <a:lvl2pPr lvl="1">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2pPr>
            <a:lvl3pPr lvl="2">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3pPr>
            <a:lvl4pPr lvl="3">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4pPr>
            <a:lvl5pPr lvl="4">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5pPr>
            <a:lvl6pPr lvl="5">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6pPr>
            <a:lvl7pPr lvl="6">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7pPr>
            <a:lvl8pPr lvl="7">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8pPr>
            <a:lvl9pPr lvl="8">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57200" y="1715123"/>
            <a:ext cx="4762200" cy="2736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Varela"/>
              <a:buChar char="╺"/>
              <a:defRPr>
                <a:solidFill>
                  <a:schemeClr val="lt1"/>
                </a:solidFill>
                <a:latin typeface="Varela"/>
                <a:ea typeface="Varela"/>
                <a:cs typeface="Varela"/>
                <a:sym typeface="Varela"/>
              </a:defRPr>
            </a:lvl1pPr>
            <a:lvl2pPr marL="914400" lvl="1"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2pPr>
            <a:lvl3pPr marL="1371600" lvl="2"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3pPr>
            <a:lvl4pPr marL="1828800" lvl="3"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4pPr>
            <a:lvl5pPr marL="2286000" lvl="4"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5pPr>
            <a:lvl6pPr marL="2743200" lvl="5"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6pPr>
            <a:lvl7pPr marL="3200400" lvl="6"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7pPr>
            <a:lvl8pPr marL="3657600" lvl="7"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8pPr>
            <a:lvl9pPr marL="4114800" lvl="8" indent="-317500">
              <a:lnSpc>
                <a:spcPct val="115000"/>
              </a:lnSpc>
              <a:spcBef>
                <a:spcPts val="1000"/>
              </a:spcBef>
              <a:spcAft>
                <a:spcPts val="1000"/>
              </a:spcAft>
              <a:buClr>
                <a:schemeClr val="lt1"/>
              </a:buClr>
              <a:buSzPts val="1400"/>
              <a:buFont typeface="Varela"/>
              <a:buChar char="╶"/>
              <a:defRPr>
                <a:solidFill>
                  <a:schemeClr val="lt1"/>
                </a:solidFill>
                <a:latin typeface="Varela"/>
                <a:ea typeface="Varela"/>
                <a:cs typeface="Varela"/>
                <a:sym typeface="Varela"/>
              </a:defRPr>
            </a:lvl9pPr>
          </a:lstStyle>
          <a:p>
            <a:endParaRPr/>
          </a:p>
        </p:txBody>
      </p:sp>
      <p:sp>
        <p:nvSpPr>
          <p:cNvPr id="8" name="Google Shape;8;p1"/>
          <p:cNvSpPr txBox="1">
            <a:spLocks noGrp="1"/>
          </p:cNvSpPr>
          <p:nvPr>
            <p:ph type="sldNum" idx="12"/>
          </p:nvPr>
        </p:nvSpPr>
        <p:spPr>
          <a:xfrm>
            <a:off x="457200" y="4673650"/>
            <a:ext cx="548700" cy="245100"/>
          </a:xfrm>
          <a:prstGeom prst="rect">
            <a:avLst/>
          </a:prstGeom>
          <a:noFill/>
          <a:ln>
            <a:noFill/>
          </a:ln>
        </p:spPr>
        <p:txBody>
          <a:bodyPr spcFirstLastPara="1" wrap="square" lIns="91425" tIns="91425" rIns="91425" bIns="91425" anchor="ctr" anchorCtr="0">
            <a:noAutofit/>
          </a:bodyPr>
          <a:lstStyle>
            <a:lvl1pPr lvl="0">
              <a:buNone/>
              <a:defRPr sz="1000" b="1">
                <a:solidFill>
                  <a:schemeClr val="lt1"/>
                </a:solidFill>
                <a:latin typeface="Twentieth Century"/>
                <a:ea typeface="Twentieth Century"/>
                <a:cs typeface="Twentieth Century"/>
                <a:sym typeface="Twentieth Century"/>
              </a:defRPr>
            </a:lvl1pPr>
            <a:lvl2pPr lvl="1">
              <a:buNone/>
              <a:defRPr sz="1000" b="1">
                <a:solidFill>
                  <a:schemeClr val="lt1"/>
                </a:solidFill>
                <a:latin typeface="Twentieth Century"/>
                <a:ea typeface="Twentieth Century"/>
                <a:cs typeface="Twentieth Century"/>
                <a:sym typeface="Twentieth Century"/>
              </a:defRPr>
            </a:lvl2pPr>
            <a:lvl3pPr lvl="2">
              <a:buNone/>
              <a:defRPr sz="1000" b="1">
                <a:solidFill>
                  <a:schemeClr val="lt1"/>
                </a:solidFill>
                <a:latin typeface="Twentieth Century"/>
                <a:ea typeface="Twentieth Century"/>
                <a:cs typeface="Twentieth Century"/>
                <a:sym typeface="Twentieth Century"/>
              </a:defRPr>
            </a:lvl3pPr>
            <a:lvl4pPr lvl="3">
              <a:buNone/>
              <a:defRPr sz="1000" b="1">
                <a:solidFill>
                  <a:schemeClr val="lt1"/>
                </a:solidFill>
                <a:latin typeface="Twentieth Century"/>
                <a:ea typeface="Twentieth Century"/>
                <a:cs typeface="Twentieth Century"/>
                <a:sym typeface="Twentieth Century"/>
              </a:defRPr>
            </a:lvl4pPr>
            <a:lvl5pPr lvl="4">
              <a:buNone/>
              <a:defRPr sz="1000" b="1">
                <a:solidFill>
                  <a:schemeClr val="lt1"/>
                </a:solidFill>
                <a:latin typeface="Twentieth Century"/>
                <a:ea typeface="Twentieth Century"/>
                <a:cs typeface="Twentieth Century"/>
                <a:sym typeface="Twentieth Century"/>
              </a:defRPr>
            </a:lvl5pPr>
            <a:lvl6pPr lvl="5">
              <a:buNone/>
              <a:defRPr sz="1000" b="1">
                <a:solidFill>
                  <a:schemeClr val="lt1"/>
                </a:solidFill>
                <a:latin typeface="Twentieth Century"/>
                <a:ea typeface="Twentieth Century"/>
                <a:cs typeface="Twentieth Century"/>
                <a:sym typeface="Twentieth Century"/>
              </a:defRPr>
            </a:lvl6pPr>
            <a:lvl7pPr lvl="6">
              <a:buNone/>
              <a:defRPr sz="1000" b="1">
                <a:solidFill>
                  <a:schemeClr val="lt1"/>
                </a:solidFill>
                <a:latin typeface="Twentieth Century"/>
                <a:ea typeface="Twentieth Century"/>
                <a:cs typeface="Twentieth Century"/>
                <a:sym typeface="Twentieth Century"/>
              </a:defRPr>
            </a:lvl7pPr>
            <a:lvl8pPr lvl="7">
              <a:buNone/>
              <a:defRPr sz="1000" b="1">
                <a:solidFill>
                  <a:schemeClr val="lt1"/>
                </a:solidFill>
                <a:latin typeface="Twentieth Century"/>
                <a:ea typeface="Twentieth Century"/>
                <a:cs typeface="Twentieth Century"/>
                <a:sym typeface="Twentieth Century"/>
              </a:defRPr>
            </a:lvl8pPr>
            <a:lvl9pPr lvl="8">
              <a:buNone/>
              <a:defRPr sz="1000" b="1">
                <a:solidFill>
                  <a:schemeClr val="lt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5.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6.wdp"/></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microsoft.com/office/2007/relationships/hdphoto" Target="../media/hdphoto17.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8.wdp"/></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19.wdp"/></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20.wdp"/></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microsoft.com/office/2007/relationships/hdphoto" Target="../media/hdphoto20.wdp"/></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microsoft.com/office/2007/relationships/hdphoto" Target="../media/hdphoto20.wdp"/></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20.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21.wdp"/></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22.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4.png"/><Relationship Id="rId7" Type="http://schemas.openxmlformats.org/officeDocument/2006/relationships/diagramQuickStyle" Target="../diagrams/quickStyle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3.wdp"/><Relationship Id="rId9" Type="http://schemas.microsoft.com/office/2007/relationships/diagramDrawing" Target="../diagrams/drawing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24.wdp"/></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25.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26.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457200" y="3363425"/>
            <a:ext cx="3954780" cy="1159800"/>
          </a:xfrm>
          <a:prstGeom prst="rect">
            <a:avLst/>
          </a:prstGeom>
        </p:spPr>
        <p:txBody>
          <a:bodyPr spcFirstLastPara="1" wrap="square" lIns="91425" tIns="91425" rIns="91425" bIns="91425" anchor="b" anchorCtr="0">
            <a:noAutofit/>
          </a:bodyPr>
          <a:lstStyle/>
          <a:p>
            <a:pPr lvl="0"/>
            <a:r>
              <a:rPr lang="es-ES" dirty="0"/>
              <a:t>CURSO PROGRAMACIÓN WEB</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17000" b="-17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23833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aphicFrame>
        <p:nvGraphicFramePr>
          <p:cNvPr id="2" name="Tabla 2">
            <a:extLst>
              <a:ext uri="{FF2B5EF4-FFF2-40B4-BE49-F238E27FC236}">
                <a16:creationId xmlns:a16="http://schemas.microsoft.com/office/drawing/2014/main" id="{4D38D73F-446C-49C3-8A94-3D34C94B2CFF}"/>
              </a:ext>
            </a:extLst>
          </p:cNvPr>
          <p:cNvGraphicFramePr>
            <a:graphicFrameLocks noGrp="1"/>
          </p:cNvGraphicFramePr>
          <p:nvPr>
            <p:extLst>
              <p:ext uri="{D42A27DB-BD31-4B8C-83A1-F6EECF244321}">
                <p14:modId xmlns:p14="http://schemas.microsoft.com/office/powerpoint/2010/main" val="3026045202"/>
              </p:ext>
            </p:extLst>
          </p:nvPr>
        </p:nvGraphicFramePr>
        <p:xfrm>
          <a:off x="4882092" y="1615824"/>
          <a:ext cx="2560952" cy="914400"/>
        </p:xfrm>
        <a:graphic>
          <a:graphicData uri="http://schemas.openxmlformats.org/drawingml/2006/table">
            <a:tbl>
              <a:tblPr firstRow="1" bandRow="1">
                <a:effectLst>
                  <a:outerShdw blurRad="63500" sx="102000" sy="102000" algn="ctr" rotWithShape="0">
                    <a:prstClr val="black">
                      <a:alpha val="40000"/>
                    </a:prstClr>
                  </a:outerShdw>
                </a:effectLst>
                <a:tableStyleId>{306799F8-075E-4A3A-A7F6-7FBC6576F1A4}</a:tableStyleId>
              </a:tblPr>
              <a:tblGrid>
                <a:gridCol w="640238">
                  <a:extLst>
                    <a:ext uri="{9D8B030D-6E8A-4147-A177-3AD203B41FA5}">
                      <a16:colId xmlns:a16="http://schemas.microsoft.com/office/drawing/2014/main" val="2710341431"/>
                    </a:ext>
                  </a:extLst>
                </a:gridCol>
                <a:gridCol w="640238">
                  <a:extLst>
                    <a:ext uri="{9D8B030D-6E8A-4147-A177-3AD203B41FA5}">
                      <a16:colId xmlns:a16="http://schemas.microsoft.com/office/drawing/2014/main" val="631730551"/>
                    </a:ext>
                  </a:extLst>
                </a:gridCol>
                <a:gridCol w="640238">
                  <a:extLst>
                    <a:ext uri="{9D8B030D-6E8A-4147-A177-3AD203B41FA5}">
                      <a16:colId xmlns:a16="http://schemas.microsoft.com/office/drawing/2014/main" val="819174635"/>
                    </a:ext>
                  </a:extLst>
                </a:gridCol>
                <a:gridCol w="640238">
                  <a:extLst>
                    <a:ext uri="{9D8B030D-6E8A-4147-A177-3AD203B41FA5}">
                      <a16:colId xmlns:a16="http://schemas.microsoft.com/office/drawing/2014/main" val="1238065751"/>
                    </a:ext>
                  </a:extLst>
                </a:gridCol>
              </a:tblGrid>
              <a:tr h="272075">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852152"/>
                  </a:ext>
                </a:extLst>
              </a:tr>
              <a:tr h="272075">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8748366"/>
                  </a:ext>
                </a:extLst>
              </a:tr>
              <a:tr h="272075">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1616359"/>
                  </a:ext>
                </a:extLst>
              </a:tr>
            </a:tbl>
          </a:graphicData>
        </a:graphic>
      </p:graphicFrame>
      <p:sp>
        <p:nvSpPr>
          <p:cNvPr id="97" name="Google Shape;97;p18"/>
          <p:cNvSpPr txBox="1">
            <a:spLocks noGrp="1"/>
          </p:cNvSpPr>
          <p:nvPr>
            <p:ph type="title"/>
          </p:nvPr>
        </p:nvSpPr>
        <p:spPr>
          <a:xfrm>
            <a:off x="390524" y="278406"/>
            <a:ext cx="3305175"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DECLARACIÓN E INICIACIÓN DE VARIABLES</a:t>
            </a:r>
            <a:endParaRPr dirty="0"/>
          </a:p>
        </p:txBody>
      </p:sp>
      <p:sp>
        <p:nvSpPr>
          <p:cNvPr id="5" name="Google Shape;98;p18">
            <a:extLst>
              <a:ext uri="{FF2B5EF4-FFF2-40B4-BE49-F238E27FC236}">
                <a16:creationId xmlns:a16="http://schemas.microsoft.com/office/drawing/2014/main" id="{E3ACD64E-7958-4652-9E72-CDD3647A17FD}"/>
              </a:ext>
            </a:extLst>
          </p:cNvPr>
          <p:cNvSpPr txBox="1">
            <a:spLocks/>
          </p:cNvSpPr>
          <p:nvPr/>
        </p:nvSpPr>
        <p:spPr>
          <a:xfrm>
            <a:off x="-630" y="1958442"/>
            <a:ext cx="2560950"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a:t>
            </a:r>
            <a:endParaRPr lang="es-ES" sz="1800" dirty="0">
              <a:solidFill>
                <a:srgbClr val="00B0F0"/>
              </a:solidFill>
            </a:endParaRPr>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721614"/>
            <a:ext cx="3678220"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Declaración de una variable</a:t>
            </a:r>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304332" y="2745003"/>
            <a:ext cx="4131642" cy="567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Inicialización de una variable</a:t>
            </a:r>
          </a:p>
        </p:txBody>
      </p:sp>
      <p:sp>
        <p:nvSpPr>
          <p:cNvPr id="20" name="Google Shape;98;p18">
            <a:extLst>
              <a:ext uri="{FF2B5EF4-FFF2-40B4-BE49-F238E27FC236}">
                <a16:creationId xmlns:a16="http://schemas.microsoft.com/office/drawing/2014/main" id="{76936902-A302-4F98-9806-B800886FC8A8}"/>
              </a:ext>
            </a:extLst>
          </p:cNvPr>
          <p:cNvSpPr txBox="1">
            <a:spLocks/>
          </p:cNvSpPr>
          <p:nvPr/>
        </p:nvSpPr>
        <p:spPr>
          <a:xfrm>
            <a:off x="304332" y="3943249"/>
            <a:ext cx="5136726"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Declaración e inicialización de una variable</a:t>
            </a:r>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0" y="3093727"/>
            <a:ext cx="3056250"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err="1">
                <a:solidFill>
                  <a:srgbClr val="00B0F0"/>
                </a:solidFill>
              </a:rPr>
              <a:t>numero</a:t>
            </a:r>
            <a:r>
              <a:rPr lang="en-US" sz="1800" dirty="0">
                <a:solidFill>
                  <a:srgbClr val="00B0F0"/>
                </a:solidFill>
              </a:rPr>
              <a:t>= 15;</a:t>
            </a:r>
            <a:endParaRPr lang="es-ES" sz="1800" dirty="0">
              <a:solidFill>
                <a:srgbClr val="00B0F0"/>
              </a:solidFill>
            </a:endParaRPr>
          </a:p>
        </p:txBody>
      </p:sp>
      <p:sp>
        <p:nvSpPr>
          <p:cNvPr id="22" name="Google Shape;98;p18">
            <a:extLst>
              <a:ext uri="{FF2B5EF4-FFF2-40B4-BE49-F238E27FC236}">
                <a16:creationId xmlns:a16="http://schemas.microsoft.com/office/drawing/2014/main" id="{1CCD76D0-6935-4C00-A4B0-3EE44457EFF1}"/>
              </a:ext>
            </a:extLst>
          </p:cNvPr>
          <p:cNvSpPr txBox="1">
            <a:spLocks/>
          </p:cNvSpPr>
          <p:nvPr/>
        </p:nvSpPr>
        <p:spPr>
          <a:xfrm>
            <a:off x="7386" y="4221379"/>
            <a:ext cx="4290293"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 15;</a:t>
            </a:r>
            <a:endParaRPr lang="es-ES" sz="1800" dirty="0">
              <a:solidFill>
                <a:srgbClr val="00B0F0"/>
              </a:solidFill>
            </a:endParaRPr>
          </a:p>
        </p:txBody>
      </p:sp>
      <p:sp>
        <p:nvSpPr>
          <p:cNvPr id="3" name="Rectángulo 2">
            <a:extLst>
              <a:ext uri="{FF2B5EF4-FFF2-40B4-BE49-F238E27FC236}">
                <a16:creationId xmlns:a16="http://schemas.microsoft.com/office/drawing/2014/main" id="{8C9C1FF6-9971-4EAB-8706-22B03E355E4A}"/>
              </a:ext>
            </a:extLst>
          </p:cNvPr>
          <p:cNvSpPr/>
          <p:nvPr/>
        </p:nvSpPr>
        <p:spPr>
          <a:xfrm>
            <a:off x="4882092" y="1615824"/>
            <a:ext cx="624389" cy="29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F75C402B-A6E4-4FC5-A38B-25B68D4B942D}"/>
              </a:ext>
            </a:extLst>
          </p:cNvPr>
          <p:cNvSpPr/>
          <p:nvPr/>
        </p:nvSpPr>
        <p:spPr>
          <a:xfrm>
            <a:off x="4882091" y="1615824"/>
            <a:ext cx="624389" cy="295526"/>
          </a:xfrm>
          <a:prstGeom prst="rect">
            <a:avLst/>
          </a:prstGeom>
          <a:solidFill>
            <a:srgbClr val="FF993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15</a:t>
            </a:r>
          </a:p>
        </p:txBody>
      </p:sp>
    </p:spTree>
    <p:extLst>
      <p:ext uri="{BB962C8B-B14F-4D97-AF65-F5344CB8AC3E}">
        <p14:creationId xmlns:p14="http://schemas.microsoft.com/office/powerpoint/2010/main" val="6289609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25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14:presetBounceEnd="24000">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14:bounceEnd="24000">
                                          <p:cBhvr additive="base">
                                            <p:cTn id="28" dur="1000" fill="hold"/>
                                            <p:tgtEl>
                                              <p:spTgt spid="19"/>
                                            </p:tgtEl>
                                            <p:attrNameLst>
                                              <p:attrName>ppt_x</p:attrName>
                                            </p:attrNameLst>
                                          </p:cBhvr>
                                          <p:tavLst>
                                            <p:tav tm="0">
                                              <p:val>
                                                <p:strVal val="0-#ppt_w/2"/>
                                              </p:val>
                                            </p:tav>
                                            <p:tav tm="100000">
                                              <p:val>
                                                <p:strVal val="#ppt_x"/>
                                              </p:val>
                                            </p:tav>
                                          </p:tavLst>
                                        </p:anim>
                                        <p:anim calcmode="lin" valueType="num" p14:bounceEnd="24000">
                                          <p:cBhvr additive="base">
                                            <p:cTn id="29"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14:presetBounceEnd="25000">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14:bounceEnd="25000">
                                          <p:cBhvr additive="base">
                                            <p:cTn id="34"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35"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14:presetBounceEnd="25000">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14:bounceEnd="25000">
                                          <p:cBhvr additive="base">
                                            <p:cTn id="45" dur="1000" fill="hold"/>
                                            <p:tgtEl>
                                              <p:spTgt spid="20"/>
                                            </p:tgtEl>
                                            <p:attrNameLst>
                                              <p:attrName>ppt_x</p:attrName>
                                            </p:attrNameLst>
                                          </p:cBhvr>
                                          <p:tavLst>
                                            <p:tav tm="0">
                                              <p:val>
                                                <p:strVal val="0-#ppt_w/2"/>
                                              </p:val>
                                            </p:tav>
                                            <p:tav tm="100000">
                                              <p:val>
                                                <p:strVal val="#ppt_x"/>
                                              </p:val>
                                            </p:tav>
                                          </p:tavLst>
                                        </p:anim>
                                        <p:anim calcmode="lin" valueType="num" p14:bounceEnd="25000">
                                          <p:cBhvr additive="base">
                                            <p:cTn id="4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14:presetBounceEnd="25000">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14:bounceEnd="25000">
                                          <p:cBhvr additive="base">
                                            <p:cTn id="51" dur="1000" fill="hold"/>
                                            <p:tgtEl>
                                              <p:spTgt spid="22"/>
                                            </p:tgtEl>
                                            <p:attrNameLst>
                                              <p:attrName>ppt_x</p:attrName>
                                            </p:attrNameLst>
                                          </p:cBhvr>
                                          <p:tavLst>
                                            <p:tav tm="0">
                                              <p:val>
                                                <p:strVal val="1+#ppt_w/2"/>
                                              </p:val>
                                            </p:tav>
                                            <p:tav tm="100000">
                                              <p:val>
                                                <p:strVal val="#ppt_x"/>
                                              </p:val>
                                            </p:tav>
                                          </p:tavLst>
                                        </p:anim>
                                        <p:anim calcmode="lin" valueType="num" p14:bounceEnd="25000">
                                          <p:cBhvr additive="base">
                                            <p:cTn id="5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20" grpId="0"/>
          <p:bldP spid="21" grpId="0"/>
          <p:bldP spid="22" grpId="0"/>
          <p:bldP spid="3"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000" fill="hold"/>
                                            <p:tgtEl>
                                              <p:spTgt spid="19"/>
                                            </p:tgtEl>
                                            <p:attrNameLst>
                                              <p:attrName>ppt_x</p:attrName>
                                            </p:attrNameLst>
                                          </p:cBhvr>
                                          <p:tavLst>
                                            <p:tav tm="0">
                                              <p:val>
                                                <p:strVal val="0-#ppt_w/2"/>
                                              </p:val>
                                            </p:tav>
                                            <p:tav tm="100000">
                                              <p:val>
                                                <p:strVal val="#ppt_x"/>
                                              </p:val>
                                            </p:tav>
                                          </p:tavLst>
                                        </p:anim>
                                        <p:anim calcmode="lin" valueType="num">
                                          <p:cBhvr additive="base">
                                            <p:cTn id="29"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1000" fill="hold"/>
                                            <p:tgtEl>
                                              <p:spTgt spid="21"/>
                                            </p:tgtEl>
                                            <p:attrNameLst>
                                              <p:attrName>ppt_x</p:attrName>
                                            </p:attrNameLst>
                                          </p:cBhvr>
                                          <p:tavLst>
                                            <p:tav tm="0">
                                              <p:val>
                                                <p:strVal val="1+#ppt_w/2"/>
                                              </p:val>
                                            </p:tav>
                                            <p:tav tm="100000">
                                              <p:val>
                                                <p:strVal val="#ppt_x"/>
                                              </p:val>
                                            </p:tav>
                                          </p:tavLst>
                                        </p:anim>
                                        <p:anim calcmode="lin" valueType="num">
                                          <p:cBhvr additive="base">
                                            <p:cTn id="35"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1000" fill="hold"/>
                                            <p:tgtEl>
                                              <p:spTgt spid="20"/>
                                            </p:tgtEl>
                                            <p:attrNameLst>
                                              <p:attrName>ppt_x</p:attrName>
                                            </p:attrNameLst>
                                          </p:cBhvr>
                                          <p:tavLst>
                                            <p:tav tm="0">
                                              <p:val>
                                                <p:strVal val="0-#ppt_w/2"/>
                                              </p:val>
                                            </p:tav>
                                            <p:tav tm="100000">
                                              <p:val>
                                                <p:strVal val="#ppt_x"/>
                                              </p:val>
                                            </p:tav>
                                          </p:tavLst>
                                        </p:anim>
                                        <p:anim calcmode="lin" valueType="num">
                                          <p:cBhvr additive="base">
                                            <p:cTn id="4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1+#ppt_w/2"/>
                                              </p:val>
                                            </p:tav>
                                            <p:tav tm="100000">
                                              <p:val>
                                                <p:strVal val="#ppt_x"/>
                                              </p:val>
                                            </p:tav>
                                          </p:tavLst>
                                        </p:anim>
                                        <p:anim calcmode="lin" valueType="num">
                                          <p:cBhvr additive="base">
                                            <p:cTn id="5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20" grpId="0"/>
          <p:bldP spid="21" grpId="0"/>
          <p:bldP spid="22" grpId="0"/>
          <p:bldP spid="3" grpId="0" animBg="1"/>
          <p:bldP spid="1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6"/>
                    </a14:imgEffect>
                  </a14:imgLayer>
                </a14:imgProps>
              </a:ext>
            </a:extLst>
          </a:blip>
          <a:srcRect/>
          <a:stretch>
            <a:fillRect t="-12000" b="-12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400261"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Google Shape;97;p18"/>
          <p:cNvSpPr txBox="1">
            <a:spLocks noGrp="1"/>
          </p:cNvSpPr>
          <p:nvPr>
            <p:ph type="title"/>
          </p:nvPr>
        </p:nvSpPr>
        <p:spPr>
          <a:xfrm>
            <a:off x="457199" y="314315"/>
            <a:ext cx="3248025" cy="629700"/>
          </a:xfrm>
          <a:prstGeom prst="rect">
            <a:avLst/>
          </a:prstGeom>
        </p:spPr>
        <p:txBody>
          <a:bodyPr spcFirstLastPara="1" wrap="square" lIns="91425" tIns="91425" rIns="91425" bIns="91425" anchor="b" anchorCtr="0">
            <a:noAutofit/>
          </a:bodyPr>
          <a:lstStyle/>
          <a:p>
            <a:pPr lvl="0"/>
            <a:r>
              <a:rPr lang="en" dirty="0"/>
              <a:t>DECLARACIÓN E INICIACIÓN DE VARIABLES</a:t>
            </a:r>
            <a:endParaRPr dirty="0"/>
          </a:p>
        </p:txBody>
      </p:sp>
      <p:sp>
        <p:nvSpPr>
          <p:cNvPr id="5" name="Google Shape;98;p18">
            <a:extLst>
              <a:ext uri="{FF2B5EF4-FFF2-40B4-BE49-F238E27FC236}">
                <a16:creationId xmlns:a16="http://schemas.microsoft.com/office/drawing/2014/main" id="{E3ACD64E-7958-4652-9E72-CDD3647A17FD}"/>
              </a:ext>
            </a:extLst>
          </p:cNvPr>
          <p:cNvSpPr txBox="1">
            <a:spLocks/>
          </p:cNvSpPr>
          <p:nvPr/>
        </p:nvSpPr>
        <p:spPr>
          <a:xfrm>
            <a:off x="-630" y="1958442"/>
            <a:ext cx="4772655"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 </a:t>
            </a:r>
            <a:r>
              <a:rPr lang="en-US" sz="1800" dirty="0" err="1">
                <a:solidFill>
                  <a:srgbClr val="00B0F0"/>
                </a:solidFill>
              </a:rPr>
              <a:t>nombre</a:t>
            </a:r>
            <a:r>
              <a:rPr lang="en-US" sz="1800" dirty="0">
                <a:solidFill>
                  <a:srgbClr val="00B0F0"/>
                </a:solidFill>
              </a:rPr>
              <a:t>=‘Angel’, </a:t>
            </a:r>
            <a:r>
              <a:rPr lang="en-US" sz="1800" dirty="0" err="1">
                <a:solidFill>
                  <a:srgbClr val="00B0F0"/>
                </a:solidFill>
              </a:rPr>
              <a:t>edad</a:t>
            </a:r>
            <a:r>
              <a:rPr lang="en-US" sz="1800" dirty="0">
                <a:solidFill>
                  <a:srgbClr val="00B0F0"/>
                </a:solidFill>
              </a:rPr>
              <a:t>;</a:t>
            </a:r>
            <a:endParaRPr lang="es-ES" sz="1800" dirty="0">
              <a:solidFill>
                <a:srgbClr val="00B0F0"/>
              </a:solidFill>
            </a:endParaRPr>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721614"/>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Se pueden declarar varias variable a la vez</a:t>
            </a:r>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304332" y="2617370"/>
            <a:ext cx="3772368"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Sería igual que haber puesto:</a:t>
            </a:r>
          </a:p>
        </p:txBody>
      </p:sp>
      <p:sp>
        <p:nvSpPr>
          <p:cNvPr id="10" name="Google Shape;98;p18">
            <a:extLst>
              <a:ext uri="{FF2B5EF4-FFF2-40B4-BE49-F238E27FC236}">
                <a16:creationId xmlns:a16="http://schemas.microsoft.com/office/drawing/2014/main" id="{7A2496CE-21E2-4667-AD3A-92397BCBA005}"/>
              </a:ext>
            </a:extLst>
          </p:cNvPr>
          <p:cNvSpPr txBox="1">
            <a:spLocks/>
          </p:cNvSpPr>
          <p:nvPr/>
        </p:nvSpPr>
        <p:spPr>
          <a:xfrm>
            <a:off x="0" y="2992453"/>
            <a:ext cx="3314700" cy="17605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a:t>
            </a:r>
          </a:p>
          <a:p>
            <a:pPr marL="457200" lvl="1" indent="0">
              <a:buNone/>
            </a:pPr>
            <a:r>
              <a:rPr lang="en-US" sz="1800" dirty="0">
                <a:solidFill>
                  <a:srgbClr val="00B0F0"/>
                </a:solidFill>
              </a:rPr>
              <a:t>var </a:t>
            </a:r>
            <a:r>
              <a:rPr lang="en-US" sz="1800" dirty="0" err="1">
                <a:solidFill>
                  <a:srgbClr val="00B0F0"/>
                </a:solidFill>
              </a:rPr>
              <a:t>nombre</a:t>
            </a:r>
            <a:r>
              <a:rPr lang="en-US" sz="1800" dirty="0">
                <a:solidFill>
                  <a:srgbClr val="00B0F0"/>
                </a:solidFill>
              </a:rPr>
              <a:t>=‘Angel’;</a:t>
            </a:r>
          </a:p>
          <a:p>
            <a:pPr marL="457200" lvl="1" indent="0">
              <a:buNone/>
            </a:pPr>
            <a:r>
              <a:rPr lang="en-US" sz="1800" dirty="0">
                <a:solidFill>
                  <a:srgbClr val="00B0F0"/>
                </a:solidFill>
              </a:rPr>
              <a:t>var </a:t>
            </a:r>
            <a:r>
              <a:rPr lang="en-US" sz="1800" dirty="0" err="1">
                <a:solidFill>
                  <a:srgbClr val="00B0F0"/>
                </a:solidFill>
              </a:rPr>
              <a:t>edad</a:t>
            </a:r>
            <a:r>
              <a:rPr lang="en-US" sz="1800" dirty="0">
                <a:solidFill>
                  <a:srgbClr val="00B0F0"/>
                </a:solidFill>
              </a:rPr>
              <a:t>;</a:t>
            </a:r>
            <a:endParaRPr lang="es-ES" sz="1800" dirty="0">
              <a:solidFill>
                <a:srgbClr val="00B0F0"/>
              </a:solidFill>
            </a:endParaRPr>
          </a:p>
        </p:txBody>
      </p:sp>
    </p:spTree>
    <p:extLst>
      <p:ext uri="{BB962C8B-B14F-4D97-AF65-F5344CB8AC3E}">
        <p14:creationId xmlns:p14="http://schemas.microsoft.com/office/powerpoint/2010/main" val="25315549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25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25000">
                                          <p:cBhvr additive="base">
                                            <p:cTn id="19"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25000">
                                          <p:cBhvr additive="base">
                                            <p:cTn id="25"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2000" r="-2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3362162"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Google Shape;97;p18"/>
          <p:cNvSpPr txBox="1">
            <a:spLocks noGrp="1"/>
          </p:cNvSpPr>
          <p:nvPr>
            <p:ph type="title"/>
          </p:nvPr>
        </p:nvSpPr>
        <p:spPr>
          <a:xfrm>
            <a:off x="457200" y="314315"/>
            <a:ext cx="3276600" cy="629700"/>
          </a:xfrm>
          <a:prstGeom prst="rect">
            <a:avLst/>
          </a:prstGeom>
        </p:spPr>
        <p:txBody>
          <a:bodyPr spcFirstLastPara="1" wrap="square" lIns="91425" tIns="91425" rIns="91425" bIns="91425" anchor="b" anchorCtr="0">
            <a:noAutofit/>
          </a:bodyPr>
          <a:lstStyle/>
          <a:p>
            <a:pPr lvl="0"/>
            <a:r>
              <a:rPr lang="en" dirty="0"/>
              <a:t>DECLARACIÓN E INICIACIÓN DE VARIABLES</a:t>
            </a:r>
            <a:endParaRPr dirty="0"/>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304332" y="1664869"/>
            <a:ext cx="4753443" cy="84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err="1"/>
              <a:t>Javascript</a:t>
            </a:r>
            <a:r>
              <a:rPr lang="es-ES" sz="1800" dirty="0"/>
              <a:t> es Case </a:t>
            </a:r>
            <a:r>
              <a:rPr lang="es-ES" sz="1800" dirty="0" err="1"/>
              <a:t>Sensitive</a:t>
            </a:r>
            <a:r>
              <a:rPr lang="es-ES" sz="1800" dirty="0"/>
              <a:t>, distingue mayúsculas de minúsculas.</a:t>
            </a:r>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0" y="2636521"/>
            <a:ext cx="3056250" cy="1517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err="1">
                <a:solidFill>
                  <a:srgbClr val="00B0F0"/>
                </a:solidFill>
              </a:rPr>
              <a:t>numero</a:t>
            </a:r>
            <a:r>
              <a:rPr lang="en-US" sz="1800" dirty="0">
                <a:solidFill>
                  <a:srgbClr val="00B0F0"/>
                </a:solidFill>
              </a:rPr>
              <a:t>=1;</a:t>
            </a:r>
          </a:p>
          <a:p>
            <a:pPr marL="457200" lvl="1" indent="0">
              <a:buNone/>
            </a:pPr>
            <a:r>
              <a:rPr lang="en-US" sz="1800" dirty="0">
                <a:solidFill>
                  <a:srgbClr val="00B0F0"/>
                </a:solidFill>
              </a:rPr>
              <a:t>NUMERO=5;</a:t>
            </a:r>
          </a:p>
          <a:p>
            <a:pPr marL="457200" lvl="1" indent="0">
              <a:buNone/>
            </a:pPr>
            <a:r>
              <a:rPr lang="en-US" sz="1800" dirty="0" err="1">
                <a:solidFill>
                  <a:srgbClr val="00B0F0"/>
                </a:solidFill>
              </a:rPr>
              <a:t>Numero</a:t>
            </a:r>
            <a:r>
              <a:rPr lang="en-US" sz="1800" dirty="0">
                <a:solidFill>
                  <a:srgbClr val="00B0F0"/>
                </a:solidFill>
              </a:rPr>
              <a:t>=9;</a:t>
            </a:r>
            <a:endParaRPr lang="es-ES" sz="1800" dirty="0">
              <a:solidFill>
                <a:srgbClr val="00B0F0"/>
              </a:solidFill>
            </a:endParaRPr>
          </a:p>
        </p:txBody>
      </p:sp>
    </p:spTree>
    <p:extLst>
      <p:ext uri="{BB962C8B-B14F-4D97-AF65-F5344CB8AC3E}">
        <p14:creationId xmlns:p14="http://schemas.microsoft.com/office/powerpoint/2010/main" val="21440600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25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25000">
                                          <p:cBhvr additive="base">
                                            <p:cTn id="13"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1+#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7"/>
                    </a14:imgEffect>
                  </a14:imgLayer>
                </a14:imgProps>
              </a:ext>
            </a:extLst>
          </a:blip>
          <a:srcRect/>
          <a:stretch>
            <a:fillRect l="-6000" r="-6000"/>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57200" y="314315"/>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DATOS EN JAVASCRIPT</a:t>
            </a:r>
            <a:endParaRPr dirty="0"/>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490047"/>
            <a:ext cx="2105493"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u="sng" dirty="0"/>
              <a:t>CONSTANTES</a:t>
            </a:r>
            <a:r>
              <a:rPr lang="es-ES" sz="1800" dirty="0"/>
              <a:t>.</a:t>
            </a:r>
          </a:p>
        </p:txBody>
      </p:sp>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304332" y="2089946"/>
            <a:ext cx="5048718" cy="1597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Tienen un valor fijo que no puede cambiar.</a:t>
            </a:r>
          </a:p>
          <a:p>
            <a:pPr marL="139700" indent="0">
              <a:buFont typeface="Varela"/>
              <a:buNone/>
            </a:pPr>
            <a:r>
              <a:rPr lang="es-ES" sz="1800" dirty="0"/>
              <a:t>Por consenso se ponen en mayúsculas.</a:t>
            </a:r>
          </a:p>
          <a:p>
            <a:pPr marL="139700" indent="0">
              <a:buFont typeface="Varela"/>
              <a:buNone/>
            </a:pPr>
            <a:r>
              <a:rPr lang="es-ES" sz="1800" dirty="0"/>
              <a:t>Hay que inicializarlas al declararlas.</a:t>
            </a:r>
          </a:p>
          <a:p>
            <a:pPr marL="139700" indent="0">
              <a:buFont typeface="Varela"/>
              <a:buNone/>
            </a:pPr>
            <a:r>
              <a:rPr lang="es-ES" sz="1800" dirty="0"/>
              <a:t>No pueden ser NULL.</a:t>
            </a:r>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0" y="3544244"/>
            <a:ext cx="3486150" cy="1212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b="1" dirty="0">
                <a:solidFill>
                  <a:srgbClr val="00B0F0"/>
                </a:solidFill>
              </a:rPr>
              <a:t>const</a:t>
            </a:r>
            <a:r>
              <a:rPr lang="en-US" sz="1800" dirty="0">
                <a:solidFill>
                  <a:srgbClr val="00B0F0"/>
                </a:solidFill>
              </a:rPr>
              <a:t> NUMERO = 15;</a:t>
            </a:r>
          </a:p>
          <a:p>
            <a:pPr marL="457200" lvl="1" indent="0">
              <a:buNone/>
            </a:pPr>
            <a:r>
              <a:rPr lang="en-US" sz="1800" b="1" dirty="0">
                <a:solidFill>
                  <a:srgbClr val="00B0F0"/>
                </a:solidFill>
              </a:rPr>
              <a:t>const</a:t>
            </a:r>
            <a:r>
              <a:rPr lang="en-US" sz="1800" dirty="0">
                <a:solidFill>
                  <a:srgbClr val="00B0F0"/>
                </a:solidFill>
              </a:rPr>
              <a:t> NOMBRE = ‘Angel’;</a:t>
            </a:r>
          </a:p>
        </p:txBody>
      </p:sp>
    </p:spTree>
    <p:extLst>
      <p:ext uri="{BB962C8B-B14F-4D97-AF65-F5344CB8AC3E}">
        <p14:creationId xmlns:p14="http://schemas.microsoft.com/office/powerpoint/2010/main" val="16426567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14:bounceEnd="25000">
                                          <p:cBhvr additive="base">
                                            <p:cTn id="13"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25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25000">
                                          <p:cBhvr additive="base">
                                            <p:cTn id="19"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20"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000" fill="hold"/>
                                            <p:tgtEl>
                                              <p:spTgt spid="19"/>
                                            </p:tgtEl>
                                            <p:attrNameLst>
                                              <p:attrName>ppt_x</p:attrName>
                                            </p:attrNameLst>
                                          </p:cBhvr>
                                          <p:tavLst>
                                            <p:tav tm="0">
                                              <p:val>
                                                <p:strVal val="0-#ppt_w/2"/>
                                              </p:val>
                                            </p:tav>
                                            <p:tav tm="100000">
                                              <p:val>
                                                <p:strVal val="#ppt_x"/>
                                              </p:val>
                                            </p:tav>
                                          </p:tavLst>
                                        </p:anim>
                                        <p:anim calcmode="lin" valueType="num">
                                          <p:cBhvr additive="base">
                                            <p:cTn id="14"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1+#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 grpId="0"/>
          <p:bldP spid="2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6000" r="-6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Google Shape;97;p18"/>
          <p:cNvSpPr txBox="1">
            <a:spLocks noGrp="1"/>
          </p:cNvSpPr>
          <p:nvPr>
            <p:ph type="title"/>
          </p:nvPr>
        </p:nvSpPr>
        <p:spPr>
          <a:xfrm>
            <a:off x="653683" y="166539"/>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MODO STRICT</a:t>
            </a:r>
            <a:endParaRPr dirty="0"/>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228762" y="1514201"/>
            <a:ext cx="5068712" cy="1123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dirty="0"/>
              <a:t>En </a:t>
            </a:r>
            <a:r>
              <a:rPr lang="es-ES" dirty="0" err="1"/>
              <a:t>Javascript</a:t>
            </a:r>
            <a:r>
              <a:rPr lang="es-ES" dirty="0"/>
              <a:t> tenemos un modo que, al activarlo nos permite ser más restrictivo en nuestro modo de programar, para ello, al principio de nuestra página pondremos:</a:t>
            </a:r>
          </a:p>
          <a:p>
            <a:pPr marL="139700" indent="0">
              <a:buFont typeface="Varela"/>
              <a:buNone/>
            </a:pPr>
            <a:endParaRPr lang="es-ES" sz="1800" dirty="0"/>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423194" y="2523961"/>
            <a:ext cx="1986632" cy="785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‘use strict’</a:t>
            </a:r>
          </a:p>
        </p:txBody>
      </p:sp>
      <p:sp>
        <p:nvSpPr>
          <p:cNvPr id="7" name="Google Shape;98;p18">
            <a:extLst>
              <a:ext uri="{FF2B5EF4-FFF2-40B4-BE49-F238E27FC236}">
                <a16:creationId xmlns:a16="http://schemas.microsoft.com/office/drawing/2014/main" id="{FBC8C085-8150-42D2-985D-B470A872FF7B}"/>
              </a:ext>
            </a:extLst>
          </p:cNvPr>
          <p:cNvSpPr txBox="1">
            <a:spLocks/>
          </p:cNvSpPr>
          <p:nvPr/>
        </p:nvSpPr>
        <p:spPr>
          <a:xfrm>
            <a:off x="228762" y="3133351"/>
            <a:ext cx="4705975" cy="418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dirty="0"/>
              <a:t>Por ejemplo, sin este modo activo yo podría poner:</a:t>
            </a:r>
            <a:endParaRPr lang="es-ES" sz="1800" dirty="0"/>
          </a:p>
        </p:txBody>
      </p:sp>
      <p:sp>
        <p:nvSpPr>
          <p:cNvPr id="8" name="Google Shape;98;p18">
            <a:extLst>
              <a:ext uri="{FF2B5EF4-FFF2-40B4-BE49-F238E27FC236}">
                <a16:creationId xmlns:a16="http://schemas.microsoft.com/office/drawing/2014/main" id="{3F5867A9-E318-4285-808D-3468EE98B013}"/>
              </a:ext>
            </a:extLst>
          </p:cNvPr>
          <p:cNvSpPr txBox="1">
            <a:spLocks/>
          </p:cNvSpPr>
          <p:nvPr/>
        </p:nvSpPr>
        <p:spPr>
          <a:xfrm>
            <a:off x="457200" y="3357680"/>
            <a:ext cx="2143125" cy="6390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err="1">
                <a:solidFill>
                  <a:srgbClr val="00B0F0"/>
                </a:solidFill>
              </a:rPr>
              <a:t>numero</a:t>
            </a:r>
            <a:r>
              <a:rPr lang="en-US" sz="1800" dirty="0">
                <a:solidFill>
                  <a:srgbClr val="00B0F0"/>
                </a:solidFill>
              </a:rPr>
              <a:t> = 5;</a:t>
            </a:r>
          </a:p>
        </p:txBody>
      </p:sp>
      <p:sp>
        <p:nvSpPr>
          <p:cNvPr id="9" name="Google Shape;98;p18">
            <a:extLst>
              <a:ext uri="{FF2B5EF4-FFF2-40B4-BE49-F238E27FC236}">
                <a16:creationId xmlns:a16="http://schemas.microsoft.com/office/drawing/2014/main" id="{C6E2685F-49F3-4F97-B1DA-A8075993426E}"/>
              </a:ext>
            </a:extLst>
          </p:cNvPr>
          <p:cNvSpPr txBox="1">
            <a:spLocks/>
          </p:cNvSpPr>
          <p:nvPr/>
        </p:nvSpPr>
        <p:spPr>
          <a:xfrm>
            <a:off x="228762" y="3996777"/>
            <a:ext cx="4409913" cy="418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dirty="0"/>
              <a:t>Con el modo estricto activo tendría que poner:</a:t>
            </a:r>
          </a:p>
        </p:txBody>
      </p:sp>
      <p:sp>
        <p:nvSpPr>
          <p:cNvPr id="10" name="Google Shape;98;p18">
            <a:extLst>
              <a:ext uri="{FF2B5EF4-FFF2-40B4-BE49-F238E27FC236}">
                <a16:creationId xmlns:a16="http://schemas.microsoft.com/office/drawing/2014/main" id="{E1445E3D-5422-41B5-AAFC-312DA006E074}"/>
              </a:ext>
            </a:extLst>
          </p:cNvPr>
          <p:cNvSpPr txBox="1">
            <a:spLocks/>
          </p:cNvSpPr>
          <p:nvPr/>
        </p:nvSpPr>
        <p:spPr>
          <a:xfrm>
            <a:off x="457200" y="4198736"/>
            <a:ext cx="2580284" cy="661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 = 5;</a:t>
            </a:r>
          </a:p>
        </p:txBody>
      </p:sp>
    </p:spTree>
    <p:extLst>
      <p:ext uri="{BB962C8B-B14F-4D97-AF65-F5344CB8AC3E}">
        <p14:creationId xmlns:p14="http://schemas.microsoft.com/office/powerpoint/2010/main" val="7875567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25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25000">
                                          <p:cBhvr additive="base">
                                            <p:cTn id="13"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25000">
                                          <p:cBhvr additive="base">
                                            <p:cTn id="19"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25000">
                                          <p:cBhvr additive="base">
                                            <p:cTn id="25" dur="1000" fill="hold"/>
                                            <p:tgtEl>
                                              <p:spTgt spid="8"/>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25000">
                                          <p:cBhvr additive="base">
                                            <p:cTn id="31"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25000">
                                          <p:cBhvr additive="base">
                                            <p:cTn id="37"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1+#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1+#ppt_w/2"/>
                                              </p:val>
                                            </p:tav>
                                            <p:tav tm="100000">
                                              <p:val>
                                                <p:strVal val="#ppt_x"/>
                                              </p:val>
                                            </p:tav>
                                          </p:tavLst>
                                        </p:anim>
                                        <p:anim calcmode="lin" valueType="num">
                                          <p:cBhvr additive="base">
                                            <p:cTn id="26"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0-#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1+#ppt_w/2"/>
                                              </p:val>
                                            </p:tav>
                                            <p:tav tm="100000">
                                              <p:val>
                                                <p:strVal val="#ppt_x"/>
                                              </p:val>
                                            </p:tav>
                                          </p:tavLst>
                                        </p:anim>
                                        <p:anim calcmode="lin" valueType="num">
                                          <p:cBhvr additive="base">
                                            <p:cTn id="3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P spid="8" grpId="0"/>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33400" y="327847"/>
            <a:ext cx="3028786"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ENTRADA/SALIDA DE DATOS por ventana</a:t>
            </a:r>
            <a:endParaRPr dirty="0"/>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490047"/>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Entrada de datos por ventana. PROMT</a:t>
            </a:r>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412750" y="2019300"/>
            <a:ext cx="5060950" cy="552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nombre=</a:t>
            </a:r>
            <a:r>
              <a:rPr lang="es-ES" sz="1800" dirty="0" err="1">
                <a:solidFill>
                  <a:srgbClr val="00B0F0"/>
                </a:solidFill>
              </a:rPr>
              <a:t>prompt</a:t>
            </a:r>
            <a:r>
              <a:rPr lang="es-ES" sz="1800" dirty="0">
                <a:solidFill>
                  <a:srgbClr val="00B0F0"/>
                </a:solidFill>
              </a:rPr>
              <a:t>("Introduce nombre");</a:t>
            </a:r>
          </a:p>
        </p:txBody>
      </p:sp>
      <p:sp>
        <p:nvSpPr>
          <p:cNvPr id="7" name="Google Shape;98;p18">
            <a:extLst>
              <a:ext uri="{FF2B5EF4-FFF2-40B4-BE49-F238E27FC236}">
                <a16:creationId xmlns:a16="http://schemas.microsoft.com/office/drawing/2014/main" id="{F7B73059-9EE1-4057-B8EC-B80F7525BBC4}"/>
              </a:ext>
            </a:extLst>
          </p:cNvPr>
          <p:cNvSpPr txBox="1">
            <a:spLocks/>
          </p:cNvSpPr>
          <p:nvPr/>
        </p:nvSpPr>
        <p:spPr>
          <a:xfrm>
            <a:off x="304332" y="3193948"/>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Salida de datos por ventana. ALERT</a:t>
            </a:r>
          </a:p>
        </p:txBody>
      </p:sp>
      <p:sp>
        <p:nvSpPr>
          <p:cNvPr id="8" name="Google Shape;98;p18">
            <a:extLst>
              <a:ext uri="{FF2B5EF4-FFF2-40B4-BE49-F238E27FC236}">
                <a16:creationId xmlns:a16="http://schemas.microsoft.com/office/drawing/2014/main" id="{76F4D01E-A637-42A8-B54E-9DA212437DB2}"/>
              </a:ext>
            </a:extLst>
          </p:cNvPr>
          <p:cNvSpPr txBox="1">
            <a:spLocks/>
          </p:cNvSpPr>
          <p:nvPr/>
        </p:nvSpPr>
        <p:spPr>
          <a:xfrm>
            <a:off x="412750" y="3600450"/>
            <a:ext cx="5060950" cy="552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alert</a:t>
            </a:r>
            <a:r>
              <a:rPr lang="es-ES" sz="1800" dirty="0">
                <a:solidFill>
                  <a:srgbClr val="00B0F0"/>
                </a:solidFill>
              </a:rPr>
              <a:t> (nombre);</a:t>
            </a:r>
          </a:p>
        </p:txBody>
      </p:sp>
      <p:sp>
        <p:nvSpPr>
          <p:cNvPr id="9" name="Google Shape;98;p18">
            <a:extLst>
              <a:ext uri="{FF2B5EF4-FFF2-40B4-BE49-F238E27FC236}">
                <a16:creationId xmlns:a16="http://schemas.microsoft.com/office/drawing/2014/main" id="{DCF0C6B7-36C7-402D-BB44-00A6632E354B}"/>
              </a:ext>
            </a:extLst>
          </p:cNvPr>
          <p:cNvSpPr txBox="1">
            <a:spLocks/>
          </p:cNvSpPr>
          <p:nvPr/>
        </p:nvSpPr>
        <p:spPr>
          <a:xfrm>
            <a:off x="304332" y="2450427"/>
            <a:ext cx="5626568" cy="769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dirty="0"/>
              <a:t>Todo lo que se introduzca por PROMT será considerado como STRING.</a:t>
            </a:r>
          </a:p>
        </p:txBody>
      </p:sp>
    </p:spTree>
    <p:extLst>
      <p:ext uri="{BB962C8B-B14F-4D97-AF65-F5344CB8AC3E}">
        <p14:creationId xmlns:p14="http://schemas.microsoft.com/office/powerpoint/2010/main" val="30485421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25000">
                                          <p:cBhvr additive="base">
                                            <p:cTn id="13"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25000">
                                          <p:cBhvr additive="base">
                                            <p:cTn id="19"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25000">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14:bounceEnd="25000">
                                          <p:cBhvr additive="base">
                                            <p:cTn id="25"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14:presetBounceEnd="25000">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14:bounceEnd="25000">
                                          <p:cBhvr additive="base">
                                            <p:cTn id="31" dur="1000" fill="hold"/>
                                            <p:tgtEl>
                                              <p:spTgt spid="8"/>
                                            </p:tgtEl>
                                            <p:attrNameLst>
                                              <p:attrName>ppt_x</p:attrName>
                                            </p:attrNameLst>
                                          </p:cBhvr>
                                          <p:tavLst>
                                            <p:tav tm="0">
                                              <p:val>
                                                <p:strVal val="1+#ppt_w/2"/>
                                              </p:val>
                                            </p:tav>
                                            <p:tav tm="100000">
                                              <p:val>
                                                <p:strVal val="#ppt_x"/>
                                              </p:val>
                                            </p:tav>
                                          </p:tavLst>
                                        </p:anim>
                                        <p:anim calcmode="lin" valueType="num" p14:bounceEnd="25000">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1+#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7" grpId="0"/>
          <p:bldP spid="8" grpId="0"/>
          <p:bldP spid="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1000" b="-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2124075"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ARITMÉTICOS</a:t>
            </a:r>
            <a:endParaRPr dirty="0"/>
          </a:p>
        </p:txBody>
      </p:sp>
      <p:graphicFrame>
        <p:nvGraphicFramePr>
          <p:cNvPr id="5" name="Tabla 5">
            <a:extLst>
              <a:ext uri="{FF2B5EF4-FFF2-40B4-BE49-F238E27FC236}">
                <a16:creationId xmlns:a16="http://schemas.microsoft.com/office/drawing/2014/main" id="{466A4775-2C86-425A-96F8-422A5BFBEA10}"/>
              </a:ext>
            </a:extLst>
          </p:cNvPr>
          <p:cNvGraphicFramePr>
            <a:graphicFrameLocks noGrp="1"/>
          </p:cNvGraphicFramePr>
          <p:nvPr>
            <p:extLst>
              <p:ext uri="{D42A27DB-BD31-4B8C-83A1-F6EECF244321}">
                <p14:modId xmlns:p14="http://schemas.microsoft.com/office/powerpoint/2010/main" val="3089042687"/>
              </p:ext>
            </p:extLst>
          </p:nvPr>
        </p:nvGraphicFramePr>
        <p:xfrm>
          <a:off x="2005012" y="1478093"/>
          <a:ext cx="5133975" cy="3337560"/>
        </p:xfrm>
        <a:graphic>
          <a:graphicData uri="http://schemas.openxmlformats.org/drawingml/2006/table">
            <a:tbl>
              <a:tblPr firstRow="1" bandRow="1">
                <a:tableStyleId>{284E427A-3D55-4303-BF80-6455036E1DE7}</a:tableStyleId>
              </a:tblPr>
              <a:tblGrid>
                <a:gridCol w="2032000">
                  <a:extLst>
                    <a:ext uri="{9D8B030D-6E8A-4147-A177-3AD203B41FA5}">
                      <a16:colId xmlns:a16="http://schemas.microsoft.com/office/drawing/2014/main" val="813969730"/>
                    </a:ext>
                  </a:extLst>
                </a:gridCol>
                <a:gridCol w="3101975">
                  <a:extLst>
                    <a:ext uri="{9D8B030D-6E8A-4147-A177-3AD203B41FA5}">
                      <a16:colId xmlns:a16="http://schemas.microsoft.com/office/drawing/2014/main" val="3896572524"/>
                    </a:ext>
                  </a:extLst>
                </a:gridCol>
              </a:tblGrid>
              <a:tr h="370840">
                <a:tc>
                  <a:txBody>
                    <a:bodyPr/>
                    <a:lstStyle/>
                    <a:p>
                      <a:pPr algn="ctr"/>
                      <a:r>
                        <a:rPr lang="es-ES" dirty="0"/>
                        <a:t>OPERADOR</a:t>
                      </a:r>
                    </a:p>
                  </a:txBody>
                  <a:tcPr/>
                </a:tc>
                <a:tc>
                  <a:txBody>
                    <a:bodyPr/>
                    <a:lstStyle/>
                    <a:p>
                      <a:pPr algn="ctr"/>
                      <a:r>
                        <a:rPr lang="es-ES" dirty="0"/>
                        <a:t>DESCRIPCIÓN</a:t>
                      </a:r>
                    </a:p>
                  </a:txBody>
                  <a:tcPr/>
                </a:tc>
                <a:extLst>
                  <a:ext uri="{0D108BD9-81ED-4DB2-BD59-A6C34878D82A}">
                    <a16:rowId xmlns:a16="http://schemas.microsoft.com/office/drawing/2014/main" val="214387926"/>
                  </a:ext>
                </a:extLst>
              </a:tr>
              <a:tr h="370840">
                <a:tc>
                  <a:txBody>
                    <a:bodyPr/>
                    <a:lstStyle/>
                    <a:p>
                      <a:pPr algn="ctr"/>
                      <a:r>
                        <a:rPr lang="es-ES" b="1" dirty="0"/>
                        <a:t>+</a:t>
                      </a:r>
                    </a:p>
                  </a:txBody>
                  <a:tcPr/>
                </a:tc>
                <a:tc>
                  <a:txBody>
                    <a:bodyPr/>
                    <a:lstStyle/>
                    <a:p>
                      <a:r>
                        <a:rPr lang="es-ES" dirty="0"/>
                        <a:t>Suma</a:t>
                      </a:r>
                    </a:p>
                  </a:txBody>
                  <a:tcPr/>
                </a:tc>
                <a:extLst>
                  <a:ext uri="{0D108BD9-81ED-4DB2-BD59-A6C34878D82A}">
                    <a16:rowId xmlns:a16="http://schemas.microsoft.com/office/drawing/2014/main" val="3282017202"/>
                  </a:ext>
                </a:extLst>
              </a:tr>
              <a:tr h="370840">
                <a:tc>
                  <a:txBody>
                    <a:bodyPr/>
                    <a:lstStyle/>
                    <a:p>
                      <a:pPr algn="ctr"/>
                      <a:r>
                        <a:rPr lang="es-ES" b="1" dirty="0"/>
                        <a:t>-</a:t>
                      </a:r>
                    </a:p>
                  </a:txBody>
                  <a:tcPr/>
                </a:tc>
                <a:tc>
                  <a:txBody>
                    <a:bodyPr/>
                    <a:lstStyle/>
                    <a:p>
                      <a:r>
                        <a:rPr lang="es-ES" dirty="0"/>
                        <a:t>Resta</a:t>
                      </a:r>
                    </a:p>
                  </a:txBody>
                  <a:tcPr/>
                </a:tc>
                <a:extLst>
                  <a:ext uri="{0D108BD9-81ED-4DB2-BD59-A6C34878D82A}">
                    <a16:rowId xmlns:a16="http://schemas.microsoft.com/office/drawing/2014/main" val="1926185650"/>
                  </a:ext>
                </a:extLst>
              </a:tr>
              <a:tr h="370840">
                <a:tc>
                  <a:txBody>
                    <a:bodyPr/>
                    <a:lstStyle/>
                    <a:p>
                      <a:pPr algn="ctr"/>
                      <a:r>
                        <a:rPr lang="es-ES" b="1" dirty="0"/>
                        <a:t>*</a:t>
                      </a:r>
                    </a:p>
                  </a:txBody>
                  <a:tcPr/>
                </a:tc>
                <a:tc>
                  <a:txBody>
                    <a:bodyPr/>
                    <a:lstStyle/>
                    <a:p>
                      <a:r>
                        <a:rPr lang="es-ES" dirty="0"/>
                        <a:t>Multiplicación</a:t>
                      </a:r>
                    </a:p>
                  </a:txBody>
                  <a:tcPr/>
                </a:tc>
                <a:extLst>
                  <a:ext uri="{0D108BD9-81ED-4DB2-BD59-A6C34878D82A}">
                    <a16:rowId xmlns:a16="http://schemas.microsoft.com/office/drawing/2014/main" val="3707857738"/>
                  </a:ext>
                </a:extLst>
              </a:tr>
              <a:tr h="370840">
                <a:tc>
                  <a:txBody>
                    <a:bodyPr/>
                    <a:lstStyle/>
                    <a:p>
                      <a:pPr algn="ctr"/>
                      <a:r>
                        <a:rPr lang="es-ES" b="1" dirty="0"/>
                        <a:t>**</a:t>
                      </a:r>
                    </a:p>
                  </a:txBody>
                  <a:tcPr/>
                </a:tc>
                <a:tc>
                  <a:txBody>
                    <a:bodyPr/>
                    <a:lstStyle/>
                    <a:p>
                      <a:r>
                        <a:rPr lang="es-ES" dirty="0"/>
                        <a:t>Exponenciación</a:t>
                      </a:r>
                    </a:p>
                  </a:txBody>
                  <a:tcPr/>
                </a:tc>
                <a:extLst>
                  <a:ext uri="{0D108BD9-81ED-4DB2-BD59-A6C34878D82A}">
                    <a16:rowId xmlns:a16="http://schemas.microsoft.com/office/drawing/2014/main" val="1691137754"/>
                  </a:ext>
                </a:extLst>
              </a:tr>
              <a:tr h="370840">
                <a:tc>
                  <a:txBody>
                    <a:bodyPr/>
                    <a:lstStyle/>
                    <a:p>
                      <a:pPr algn="ctr"/>
                      <a:r>
                        <a:rPr lang="es-ES" b="1" dirty="0"/>
                        <a:t>/</a:t>
                      </a:r>
                    </a:p>
                  </a:txBody>
                  <a:tcPr/>
                </a:tc>
                <a:tc>
                  <a:txBody>
                    <a:bodyPr/>
                    <a:lstStyle/>
                    <a:p>
                      <a:r>
                        <a:rPr lang="es-ES" dirty="0"/>
                        <a:t>División</a:t>
                      </a:r>
                    </a:p>
                  </a:txBody>
                  <a:tcPr/>
                </a:tc>
                <a:extLst>
                  <a:ext uri="{0D108BD9-81ED-4DB2-BD59-A6C34878D82A}">
                    <a16:rowId xmlns:a16="http://schemas.microsoft.com/office/drawing/2014/main" val="3173144777"/>
                  </a:ext>
                </a:extLst>
              </a:tr>
              <a:tr h="370840">
                <a:tc>
                  <a:txBody>
                    <a:bodyPr/>
                    <a:lstStyle/>
                    <a:p>
                      <a:pPr algn="ctr"/>
                      <a:r>
                        <a:rPr lang="es-ES" b="1" dirty="0"/>
                        <a:t>%</a:t>
                      </a:r>
                    </a:p>
                  </a:txBody>
                  <a:tcPr/>
                </a:tc>
                <a:tc>
                  <a:txBody>
                    <a:bodyPr/>
                    <a:lstStyle/>
                    <a:p>
                      <a:r>
                        <a:rPr lang="es-ES" dirty="0"/>
                        <a:t>Módulo (Resto de la división)</a:t>
                      </a:r>
                    </a:p>
                  </a:txBody>
                  <a:tcPr/>
                </a:tc>
                <a:extLst>
                  <a:ext uri="{0D108BD9-81ED-4DB2-BD59-A6C34878D82A}">
                    <a16:rowId xmlns:a16="http://schemas.microsoft.com/office/drawing/2014/main" val="3282191416"/>
                  </a:ext>
                </a:extLst>
              </a:tr>
              <a:tr h="370840">
                <a:tc>
                  <a:txBody>
                    <a:bodyPr/>
                    <a:lstStyle/>
                    <a:p>
                      <a:pPr algn="ctr"/>
                      <a:r>
                        <a:rPr lang="es-ES" b="1" dirty="0"/>
                        <a:t>++</a:t>
                      </a:r>
                    </a:p>
                  </a:txBody>
                  <a:tcPr/>
                </a:tc>
                <a:tc>
                  <a:txBody>
                    <a:bodyPr/>
                    <a:lstStyle/>
                    <a:p>
                      <a:r>
                        <a:rPr lang="es-ES" dirty="0"/>
                        <a:t>Incremento</a:t>
                      </a:r>
                    </a:p>
                  </a:txBody>
                  <a:tcPr/>
                </a:tc>
                <a:extLst>
                  <a:ext uri="{0D108BD9-81ED-4DB2-BD59-A6C34878D82A}">
                    <a16:rowId xmlns:a16="http://schemas.microsoft.com/office/drawing/2014/main" val="2172904064"/>
                  </a:ext>
                </a:extLst>
              </a:tr>
              <a:tr h="370840">
                <a:tc>
                  <a:txBody>
                    <a:bodyPr/>
                    <a:lstStyle/>
                    <a:p>
                      <a:pPr algn="ctr"/>
                      <a:r>
                        <a:rPr lang="es-ES" b="1" dirty="0"/>
                        <a:t>++</a:t>
                      </a:r>
                    </a:p>
                  </a:txBody>
                  <a:tcPr/>
                </a:tc>
                <a:tc>
                  <a:txBody>
                    <a:bodyPr/>
                    <a:lstStyle/>
                    <a:p>
                      <a:r>
                        <a:rPr lang="es-ES" dirty="0"/>
                        <a:t>Decremento</a:t>
                      </a:r>
                    </a:p>
                  </a:txBody>
                  <a:tcPr/>
                </a:tc>
                <a:extLst>
                  <a:ext uri="{0D108BD9-81ED-4DB2-BD59-A6C34878D82A}">
                    <a16:rowId xmlns:a16="http://schemas.microsoft.com/office/drawing/2014/main" val="1501388844"/>
                  </a:ext>
                </a:extLst>
              </a:tr>
            </a:tbl>
          </a:graphicData>
        </a:graphic>
      </p:graphicFrame>
    </p:spTree>
    <p:extLst>
      <p:ext uri="{BB962C8B-B14F-4D97-AF65-F5344CB8AC3E}">
        <p14:creationId xmlns:p14="http://schemas.microsoft.com/office/powerpoint/2010/main" val="372368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2124075"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DE ASIGNACIÓN</a:t>
            </a:r>
            <a:endParaRPr dirty="0"/>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1725505297"/>
              </p:ext>
            </p:extLst>
          </p:nvPr>
        </p:nvGraphicFramePr>
        <p:xfrm>
          <a:off x="1014492" y="1582868"/>
          <a:ext cx="7115016" cy="2961640"/>
        </p:xfrm>
        <a:graphic>
          <a:graphicData uri="http://schemas.openxmlformats.org/drawingml/2006/table">
            <a:tbl>
              <a:tblPr firstRow="1" bandRow="1">
                <a:tableStyleId>{284E427A-3D55-4303-BF80-6455036E1DE7}</a:tableStyleId>
              </a:tblPr>
              <a:tblGrid>
                <a:gridCol w="1266671">
                  <a:extLst>
                    <a:ext uri="{9D8B030D-6E8A-4147-A177-3AD203B41FA5}">
                      <a16:colId xmlns:a16="http://schemas.microsoft.com/office/drawing/2014/main" val="813969730"/>
                    </a:ext>
                  </a:extLst>
                </a:gridCol>
                <a:gridCol w="2447920">
                  <a:extLst>
                    <a:ext uri="{9D8B030D-6E8A-4147-A177-3AD203B41FA5}">
                      <a16:colId xmlns:a16="http://schemas.microsoft.com/office/drawing/2014/main" val="3896572524"/>
                    </a:ext>
                  </a:extLst>
                </a:gridCol>
                <a:gridCol w="3400425">
                  <a:extLst>
                    <a:ext uri="{9D8B030D-6E8A-4147-A177-3AD203B41FA5}">
                      <a16:colId xmlns:a16="http://schemas.microsoft.com/office/drawing/2014/main" val="3074680761"/>
                    </a:ext>
                  </a:extLst>
                </a:gridCol>
              </a:tblGrid>
              <a:tr h="370840">
                <a:tc>
                  <a:txBody>
                    <a:bodyPr/>
                    <a:lstStyle/>
                    <a:p>
                      <a:pPr algn="ctr"/>
                      <a:r>
                        <a:rPr lang="es-ES" dirty="0"/>
                        <a:t>OPERADOR</a:t>
                      </a:r>
                    </a:p>
                  </a:txBody>
                  <a:tcPr/>
                </a:tc>
                <a:tc>
                  <a:txBody>
                    <a:bodyPr/>
                    <a:lstStyle/>
                    <a:p>
                      <a:pPr algn="ctr"/>
                      <a:r>
                        <a:rPr lang="es-ES" dirty="0"/>
                        <a:t>EJEMPLO</a:t>
                      </a:r>
                    </a:p>
                  </a:txBody>
                  <a:tcPr/>
                </a:tc>
                <a:tc>
                  <a:txBody>
                    <a:bodyPr/>
                    <a:lstStyle/>
                    <a:p>
                      <a:pPr algn="ctr"/>
                      <a:r>
                        <a:rPr lang="es-ES" dirty="0"/>
                        <a:t>ES COMO PONER</a:t>
                      </a:r>
                    </a:p>
                  </a:txBody>
                  <a:tcPr/>
                </a:tc>
                <a:extLst>
                  <a:ext uri="{0D108BD9-81ED-4DB2-BD59-A6C34878D82A}">
                    <a16:rowId xmlns:a16="http://schemas.microsoft.com/office/drawing/2014/main" val="214387926"/>
                  </a:ext>
                </a:extLst>
              </a:tr>
              <a:tr h="370840">
                <a:tc>
                  <a:txBody>
                    <a:bodyPr/>
                    <a:lstStyle/>
                    <a:p>
                      <a:pPr algn="ctr"/>
                      <a:r>
                        <a:rPr lang="es-ES" b="1" dirty="0"/>
                        <a:t>=</a:t>
                      </a:r>
                    </a:p>
                  </a:txBody>
                  <a:tcPr/>
                </a:tc>
                <a:tc>
                  <a:txBody>
                    <a:bodyPr/>
                    <a:lstStyle/>
                    <a:p>
                      <a:pPr algn="ctr"/>
                      <a:r>
                        <a:rPr lang="es-ES" dirty="0"/>
                        <a:t>x=y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x=y</a:t>
                      </a:r>
                    </a:p>
                    <a:p>
                      <a:pPr algn="ctr"/>
                      <a:endParaRPr lang="es-ES" dirty="0"/>
                    </a:p>
                  </a:txBody>
                  <a:tcPr/>
                </a:tc>
                <a:extLst>
                  <a:ext uri="{0D108BD9-81ED-4DB2-BD59-A6C34878D82A}">
                    <a16:rowId xmlns:a16="http://schemas.microsoft.com/office/drawing/2014/main" val="3282017202"/>
                  </a:ext>
                </a:extLst>
              </a:tr>
              <a:tr h="370840">
                <a:tc>
                  <a:txBody>
                    <a:bodyPr/>
                    <a:lstStyle/>
                    <a:p>
                      <a:pPr algn="ctr"/>
                      <a:r>
                        <a:rPr lang="es-ES" b="1" dirty="0"/>
                        <a:t>+=</a:t>
                      </a:r>
                    </a:p>
                  </a:txBody>
                  <a:tcPr/>
                </a:tc>
                <a:tc>
                  <a:txBody>
                    <a:bodyPr/>
                    <a:lstStyle/>
                    <a:p>
                      <a:pPr algn="ctr"/>
                      <a:r>
                        <a:rPr lang="es-ES" dirty="0"/>
                        <a:t>x+=y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a:t>
                      </a:r>
                      <a:r>
                        <a:rPr lang="es-ES" dirty="0" err="1"/>
                        <a:t>x+y</a:t>
                      </a:r>
                      <a:endParaRPr lang="es-ES" dirty="0"/>
                    </a:p>
                    <a:p>
                      <a:pPr algn="ctr"/>
                      <a:endParaRPr lang="es-ES" dirty="0"/>
                    </a:p>
                  </a:txBody>
                  <a:tcPr/>
                </a:tc>
                <a:extLst>
                  <a:ext uri="{0D108BD9-81ED-4DB2-BD59-A6C34878D82A}">
                    <a16:rowId xmlns:a16="http://schemas.microsoft.com/office/drawing/2014/main" val="1926185650"/>
                  </a:ext>
                </a:extLst>
              </a:tr>
              <a:tr h="370840">
                <a:tc>
                  <a:txBody>
                    <a:bodyPr/>
                    <a:lstStyle/>
                    <a:p>
                      <a:pPr algn="ctr"/>
                      <a:r>
                        <a:rPr lang="es-ES" b="1" dirty="0"/>
                        <a:t>-=</a:t>
                      </a:r>
                    </a:p>
                  </a:txBody>
                  <a:tcPr/>
                </a:tc>
                <a:tc>
                  <a:txBody>
                    <a:bodyPr/>
                    <a:lstStyle/>
                    <a:p>
                      <a:pPr algn="ctr"/>
                      <a:r>
                        <a:rPr lang="es-ES" dirty="0"/>
                        <a:t>x-=y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x=x-y</a:t>
                      </a:r>
                    </a:p>
                    <a:p>
                      <a:pPr algn="ctr"/>
                      <a:endParaRPr lang="es-ES" dirty="0"/>
                    </a:p>
                  </a:txBody>
                  <a:tcPr/>
                </a:tc>
                <a:extLst>
                  <a:ext uri="{0D108BD9-81ED-4DB2-BD59-A6C34878D82A}">
                    <a16:rowId xmlns:a16="http://schemas.microsoft.com/office/drawing/2014/main" val="3707857738"/>
                  </a:ext>
                </a:extLst>
              </a:tr>
              <a:tr h="370840">
                <a:tc>
                  <a:txBody>
                    <a:bodyPr/>
                    <a:lstStyle/>
                    <a:p>
                      <a:pPr algn="ctr"/>
                      <a:r>
                        <a:rPr lang="es-ES" b="1" dirty="0"/>
                        <a:t>*=</a:t>
                      </a:r>
                    </a:p>
                  </a:txBody>
                  <a:tcPr/>
                </a:tc>
                <a:tc>
                  <a:txBody>
                    <a:bodyPr/>
                    <a:lstStyle/>
                    <a:p>
                      <a:pPr algn="ctr"/>
                      <a:r>
                        <a:rPr lang="es-ES" dirty="0"/>
                        <a:t>x*=y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x=x*y</a:t>
                      </a:r>
                    </a:p>
                    <a:p>
                      <a:pPr algn="ctr"/>
                      <a:endParaRPr lang="es-ES" dirty="0"/>
                    </a:p>
                  </a:txBody>
                  <a:tcPr/>
                </a:tc>
                <a:extLst>
                  <a:ext uri="{0D108BD9-81ED-4DB2-BD59-A6C34878D82A}">
                    <a16:rowId xmlns:a16="http://schemas.microsoft.com/office/drawing/2014/main" val="1691137754"/>
                  </a:ext>
                </a:extLst>
              </a:tr>
              <a:tr h="370840">
                <a:tc>
                  <a:txBody>
                    <a:bodyPr/>
                    <a:lstStyle/>
                    <a:p>
                      <a:pPr algn="ctr"/>
                      <a:r>
                        <a:rPr lang="es-ES" b="1" dirty="0"/>
                        <a:t>/=</a:t>
                      </a:r>
                    </a:p>
                  </a:txBody>
                  <a:tcPr/>
                </a:tc>
                <a:tc>
                  <a:txBody>
                    <a:bodyPr/>
                    <a:lstStyle/>
                    <a:p>
                      <a:pPr algn="ctr"/>
                      <a:r>
                        <a:rPr lang="es-ES" dirty="0"/>
                        <a:t>x/=y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x=x/y</a:t>
                      </a:r>
                    </a:p>
                    <a:p>
                      <a:pPr algn="ctr"/>
                      <a:endParaRPr lang="es-ES" dirty="0"/>
                    </a:p>
                  </a:txBody>
                  <a:tcPr/>
                </a:tc>
                <a:extLst>
                  <a:ext uri="{0D108BD9-81ED-4DB2-BD59-A6C34878D82A}">
                    <a16:rowId xmlns:a16="http://schemas.microsoft.com/office/drawing/2014/main" val="3173144777"/>
                  </a:ext>
                </a:extLst>
              </a:tr>
            </a:tbl>
          </a:graphicData>
        </a:graphic>
      </p:graphicFrame>
    </p:spTree>
    <p:extLst>
      <p:ext uri="{BB962C8B-B14F-4D97-AF65-F5344CB8AC3E}">
        <p14:creationId xmlns:p14="http://schemas.microsoft.com/office/powerpoint/2010/main" val="16578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2124075"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DE COMPARACIÓN</a:t>
            </a:r>
            <a:endParaRPr dirty="0"/>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404647165"/>
              </p:ext>
            </p:extLst>
          </p:nvPr>
        </p:nvGraphicFramePr>
        <p:xfrm>
          <a:off x="1014492" y="1427293"/>
          <a:ext cx="7115016" cy="3388360"/>
        </p:xfrm>
        <a:graphic>
          <a:graphicData uri="http://schemas.openxmlformats.org/drawingml/2006/table">
            <a:tbl>
              <a:tblPr firstRow="1" bandRow="1">
                <a:tableStyleId>{284E427A-3D55-4303-BF80-6455036E1DE7}</a:tableStyleId>
              </a:tblPr>
              <a:tblGrid>
                <a:gridCol w="1266671">
                  <a:extLst>
                    <a:ext uri="{9D8B030D-6E8A-4147-A177-3AD203B41FA5}">
                      <a16:colId xmlns:a16="http://schemas.microsoft.com/office/drawing/2014/main" val="813969730"/>
                    </a:ext>
                  </a:extLst>
                </a:gridCol>
                <a:gridCol w="2447920">
                  <a:extLst>
                    <a:ext uri="{9D8B030D-6E8A-4147-A177-3AD203B41FA5}">
                      <a16:colId xmlns:a16="http://schemas.microsoft.com/office/drawing/2014/main" val="3896572524"/>
                    </a:ext>
                  </a:extLst>
                </a:gridCol>
                <a:gridCol w="3400425">
                  <a:extLst>
                    <a:ext uri="{9D8B030D-6E8A-4147-A177-3AD203B41FA5}">
                      <a16:colId xmlns:a16="http://schemas.microsoft.com/office/drawing/2014/main" val="3074680761"/>
                    </a:ext>
                  </a:extLst>
                </a:gridCol>
              </a:tblGrid>
              <a:tr h="370840">
                <a:tc>
                  <a:txBody>
                    <a:bodyPr/>
                    <a:lstStyle/>
                    <a:p>
                      <a:pPr algn="ctr"/>
                      <a:r>
                        <a:rPr lang="es-ES" dirty="0"/>
                        <a:t>OPERADOR</a:t>
                      </a:r>
                    </a:p>
                  </a:txBody>
                  <a:tcPr/>
                </a:tc>
                <a:tc>
                  <a:txBody>
                    <a:bodyPr/>
                    <a:lstStyle/>
                    <a:p>
                      <a:pPr algn="ctr"/>
                      <a:r>
                        <a:rPr lang="es-ES" dirty="0"/>
                        <a:t>DESCRIPCIÓN</a:t>
                      </a:r>
                    </a:p>
                  </a:txBody>
                  <a:tcPr/>
                </a:tc>
                <a:tc>
                  <a:txBody>
                    <a:bodyPr/>
                    <a:lstStyle/>
                    <a:p>
                      <a:pPr algn="ctr"/>
                      <a:r>
                        <a:rPr lang="es-ES" dirty="0"/>
                        <a:t>EJEMPLO</a:t>
                      </a:r>
                    </a:p>
                  </a:txBody>
                  <a:tcPr/>
                </a:tc>
                <a:extLst>
                  <a:ext uri="{0D108BD9-81ED-4DB2-BD59-A6C34878D82A}">
                    <a16:rowId xmlns:a16="http://schemas.microsoft.com/office/drawing/2014/main" val="214387926"/>
                  </a:ext>
                </a:extLst>
              </a:tr>
              <a:tr h="370840">
                <a:tc>
                  <a:txBody>
                    <a:bodyPr/>
                    <a:lstStyle/>
                    <a:p>
                      <a:pPr algn="ctr"/>
                      <a:r>
                        <a:rPr lang="es-ES" b="1" dirty="0"/>
                        <a:t>==</a:t>
                      </a:r>
                    </a:p>
                  </a:txBody>
                  <a:tcPr/>
                </a:tc>
                <a:tc>
                  <a:txBody>
                    <a:bodyPr/>
                    <a:lstStyle/>
                    <a:p>
                      <a:pPr algn="ctr"/>
                      <a:r>
                        <a:rPr lang="es-ES" dirty="0"/>
                        <a:t>Igual que…</a:t>
                      </a:r>
                    </a:p>
                    <a:p>
                      <a:pPr algn="ctr"/>
                      <a:r>
                        <a:rPr lang="es-ES" dirty="0"/>
                        <a:t>Comprueba valor.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x==y</a:t>
                      </a:r>
                    </a:p>
                    <a:p>
                      <a:pPr algn="ctr"/>
                      <a:endParaRPr lang="es-ES" dirty="0"/>
                    </a:p>
                  </a:txBody>
                  <a:tcPr/>
                </a:tc>
                <a:extLst>
                  <a:ext uri="{0D108BD9-81ED-4DB2-BD59-A6C34878D82A}">
                    <a16:rowId xmlns:a16="http://schemas.microsoft.com/office/drawing/2014/main" val="3282017202"/>
                  </a:ext>
                </a:extLst>
              </a:tr>
              <a:tr h="370840">
                <a:tc>
                  <a:txBody>
                    <a:bodyPr/>
                    <a:lstStyle/>
                    <a:p>
                      <a:pPr algn="ctr"/>
                      <a:r>
                        <a:rPr lang="es-ES" b="1" dirty="0"/>
                        <a:t>===</a:t>
                      </a:r>
                    </a:p>
                  </a:txBody>
                  <a:tcPr/>
                </a:tc>
                <a:tc>
                  <a:txBody>
                    <a:bodyPr/>
                    <a:lstStyle/>
                    <a:p>
                      <a:pPr algn="ctr"/>
                      <a:r>
                        <a:rPr lang="es-ES" dirty="0" err="1"/>
                        <a:t>Estríctamente</a:t>
                      </a:r>
                      <a:r>
                        <a:rPr lang="es-ES" dirty="0"/>
                        <a:t> igual.</a:t>
                      </a:r>
                    </a:p>
                    <a:p>
                      <a:pPr algn="ctr"/>
                      <a:r>
                        <a:rPr lang="es-ES" dirty="0"/>
                        <a:t>Comprueba valor y tipo.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x===y</a:t>
                      </a:r>
                    </a:p>
                    <a:p>
                      <a:pPr algn="ctr"/>
                      <a:endParaRPr lang="es-ES" dirty="0"/>
                    </a:p>
                  </a:txBody>
                  <a:tcPr/>
                </a:tc>
                <a:extLst>
                  <a:ext uri="{0D108BD9-81ED-4DB2-BD59-A6C34878D82A}">
                    <a16:rowId xmlns:a16="http://schemas.microsoft.com/office/drawing/2014/main" val="1926185650"/>
                  </a:ext>
                </a:extLst>
              </a:tr>
              <a:tr h="370840">
                <a:tc>
                  <a:txBody>
                    <a:bodyPr/>
                    <a:lstStyle/>
                    <a:p>
                      <a:pPr algn="ctr"/>
                      <a:r>
                        <a:rPr lang="es-ES" b="1" dirty="0"/>
                        <a:t>!=</a:t>
                      </a:r>
                    </a:p>
                  </a:txBody>
                  <a:tcPr/>
                </a:tc>
                <a:tc>
                  <a:txBody>
                    <a:bodyPr/>
                    <a:lstStyle/>
                    <a:p>
                      <a:pPr algn="ctr"/>
                      <a:r>
                        <a:rPr lang="es-ES" dirty="0"/>
                        <a:t>Diferente. Es igual que poner &lt;&gt;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x!=y        x&lt;&gt;y</a:t>
                      </a:r>
                    </a:p>
                    <a:p>
                      <a:pPr algn="ctr"/>
                      <a:endParaRPr lang="es-ES" dirty="0"/>
                    </a:p>
                  </a:txBody>
                  <a:tcPr/>
                </a:tc>
                <a:extLst>
                  <a:ext uri="{0D108BD9-81ED-4DB2-BD59-A6C34878D82A}">
                    <a16:rowId xmlns:a16="http://schemas.microsoft.com/office/drawing/2014/main" val="3707857738"/>
                  </a:ext>
                </a:extLst>
              </a:tr>
              <a:tr h="370840">
                <a:tc>
                  <a:txBody>
                    <a:bodyPr/>
                    <a:lstStyle/>
                    <a:p>
                      <a:pPr algn="ctr"/>
                      <a:r>
                        <a:rPr lang="es-ES" b="1" dirty="0"/>
                        <a:t>&lt;</a:t>
                      </a:r>
                    </a:p>
                    <a:p>
                      <a:pPr algn="ctr"/>
                      <a:r>
                        <a:rPr lang="es-ES" b="1" dirty="0"/>
                        <a:t>&gt;</a:t>
                      </a:r>
                    </a:p>
                  </a:txBody>
                  <a:tcPr/>
                </a:tc>
                <a:tc>
                  <a:txBody>
                    <a:bodyPr/>
                    <a:lstStyle/>
                    <a:p>
                      <a:pPr algn="ctr"/>
                      <a:r>
                        <a:rPr lang="es-ES" dirty="0"/>
                        <a:t>Menor que…</a:t>
                      </a:r>
                    </a:p>
                    <a:p>
                      <a:pPr algn="ctr"/>
                      <a:r>
                        <a:rPr lang="es-ES" dirty="0"/>
                        <a:t>Mayor que…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x&gt;y</a:t>
                      </a:r>
                    </a:p>
                    <a:p>
                      <a:pPr algn="ctr"/>
                      <a:endParaRPr lang="es-ES" dirty="0"/>
                    </a:p>
                  </a:txBody>
                  <a:tcPr/>
                </a:tc>
                <a:extLst>
                  <a:ext uri="{0D108BD9-81ED-4DB2-BD59-A6C34878D82A}">
                    <a16:rowId xmlns:a16="http://schemas.microsoft.com/office/drawing/2014/main" val="1691137754"/>
                  </a:ext>
                </a:extLst>
              </a:tr>
              <a:tr h="370840">
                <a:tc>
                  <a:txBody>
                    <a:bodyPr/>
                    <a:lstStyle/>
                    <a:p>
                      <a:pPr algn="ctr"/>
                      <a:r>
                        <a:rPr lang="es-ES" b="1" dirty="0"/>
                        <a:t>&lt;=</a:t>
                      </a:r>
                    </a:p>
                    <a:p>
                      <a:pPr algn="ctr"/>
                      <a:r>
                        <a:rPr lang="es-ES" b="1" dirty="0"/>
                        <a:t>&gt;=</a:t>
                      </a:r>
                    </a:p>
                  </a:txBody>
                  <a:tcPr/>
                </a:tc>
                <a:tc>
                  <a:txBody>
                    <a:bodyPr/>
                    <a:lstStyle/>
                    <a:p>
                      <a:pPr algn="ctr"/>
                      <a:r>
                        <a:rPr lang="es-ES" dirty="0"/>
                        <a:t>Menor o igual que…</a:t>
                      </a:r>
                    </a:p>
                    <a:p>
                      <a:pPr algn="ctr"/>
                      <a:r>
                        <a:rPr lang="es-ES" dirty="0"/>
                        <a:t>Mayor o igual que…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x&gt;=y</a:t>
                      </a:r>
                    </a:p>
                    <a:p>
                      <a:pPr algn="ctr"/>
                      <a:endParaRPr lang="es-ES" dirty="0"/>
                    </a:p>
                  </a:txBody>
                  <a:tcPr/>
                </a:tc>
                <a:extLst>
                  <a:ext uri="{0D108BD9-81ED-4DB2-BD59-A6C34878D82A}">
                    <a16:rowId xmlns:a16="http://schemas.microsoft.com/office/drawing/2014/main" val="3173144777"/>
                  </a:ext>
                </a:extLst>
              </a:tr>
            </a:tbl>
          </a:graphicData>
        </a:graphic>
      </p:graphicFrame>
    </p:spTree>
    <p:extLst>
      <p:ext uri="{BB962C8B-B14F-4D97-AF65-F5344CB8AC3E}">
        <p14:creationId xmlns:p14="http://schemas.microsoft.com/office/powerpoint/2010/main" val="6570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2124075"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LÓGICOS</a:t>
            </a:r>
            <a:endParaRPr dirty="0"/>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704918901"/>
              </p:ext>
            </p:extLst>
          </p:nvPr>
        </p:nvGraphicFramePr>
        <p:xfrm>
          <a:off x="1014492" y="2182943"/>
          <a:ext cx="7115016" cy="1925320"/>
        </p:xfrm>
        <a:graphic>
          <a:graphicData uri="http://schemas.openxmlformats.org/drawingml/2006/table">
            <a:tbl>
              <a:tblPr firstRow="1" bandRow="1">
                <a:tableStyleId>{284E427A-3D55-4303-BF80-6455036E1DE7}</a:tableStyleId>
              </a:tblPr>
              <a:tblGrid>
                <a:gridCol w="1266671">
                  <a:extLst>
                    <a:ext uri="{9D8B030D-6E8A-4147-A177-3AD203B41FA5}">
                      <a16:colId xmlns:a16="http://schemas.microsoft.com/office/drawing/2014/main" val="813969730"/>
                    </a:ext>
                  </a:extLst>
                </a:gridCol>
                <a:gridCol w="2447920">
                  <a:extLst>
                    <a:ext uri="{9D8B030D-6E8A-4147-A177-3AD203B41FA5}">
                      <a16:colId xmlns:a16="http://schemas.microsoft.com/office/drawing/2014/main" val="3896572524"/>
                    </a:ext>
                  </a:extLst>
                </a:gridCol>
                <a:gridCol w="3400425">
                  <a:extLst>
                    <a:ext uri="{9D8B030D-6E8A-4147-A177-3AD203B41FA5}">
                      <a16:colId xmlns:a16="http://schemas.microsoft.com/office/drawing/2014/main" val="3074680761"/>
                    </a:ext>
                  </a:extLst>
                </a:gridCol>
              </a:tblGrid>
              <a:tr h="370840">
                <a:tc>
                  <a:txBody>
                    <a:bodyPr/>
                    <a:lstStyle/>
                    <a:p>
                      <a:pPr algn="ctr"/>
                      <a:r>
                        <a:rPr lang="es-ES" dirty="0"/>
                        <a:t>OPERADOR</a:t>
                      </a:r>
                    </a:p>
                  </a:txBody>
                  <a:tcPr/>
                </a:tc>
                <a:tc>
                  <a:txBody>
                    <a:bodyPr/>
                    <a:lstStyle/>
                    <a:p>
                      <a:pPr algn="ctr"/>
                      <a:r>
                        <a:rPr lang="es-ES" dirty="0"/>
                        <a:t>DESCRIPCIÓN</a:t>
                      </a:r>
                    </a:p>
                  </a:txBody>
                  <a:tcPr/>
                </a:tc>
                <a:tc>
                  <a:txBody>
                    <a:bodyPr/>
                    <a:lstStyle/>
                    <a:p>
                      <a:pPr algn="ctr"/>
                      <a:r>
                        <a:rPr lang="es-ES" dirty="0"/>
                        <a:t>EJEMPLO</a:t>
                      </a:r>
                    </a:p>
                  </a:txBody>
                  <a:tcPr/>
                </a:tc>
                <a:extLst>
                  <a:ext uri="{0D108BD9-81ED-4DB2-BD59-A6C34878D82A}">
                    <a16:rowId xmlns:a16="http://schemas.microsoft.com/office/drawing/2014/main" val="214387926"/>
                  </a:ext>
                </a:extLst>
              </a:tr>
              <a:tr h="370840">
                <a:tc>
                  <a:txBody>
                    <a:bodyPr/>
                    <a:lstStyle/>
                    <a:p>
                      <a:pPr algn="ctr"/>
                      <a:r>
                        <a:rPr lang="es-ES" b="1" dirty="0"/>
                        <a:t>&amp;&amp;</a:t>
                      </a:r>
                    </a:p>
                  </a:txBody>
                  <a:tcPr/>
                </a:tc>
                <a:tc>
                  <a:txBody>
                    <a:bodyPr/>
                    <a:lstStyle/>
                    <a:p>
                      <a:pPr algn="ctr"/>
                      <a:r>
                        <a:rPr lang="es-ES" dirty="0"/>
                        <a:t>Y lógico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a&gt;b &amp;&amp; b&lt;c</a:t>
                      </a:r>
                    </a:p>
                    <a:p>
                      <a:pPr algn="ctr"/>
                      <a:endParaRPr lang="es-ES" dirty="0"/>
                    </a:p>
                  </a:txBody>
                  <a:tcPr/>
                </a:tc>
                <a:extLst>
                  <a:ext uri="{0D108BD9-81ED-4DB2-BD59-A6C34878D82A}">
                    <a16:rowId xmlns:a16="http://schemas.microsoft.com/office/drawing/2014/main" val="3282017202"/>
                  </a:ext>
                </a:extLst>
              </a:tr>
              <a:tr h="370840">
                <a:tc>
                  <a:txBody>
                    <a:bodyPr/>
                    <a:lstStyle/>
                    <a:p>
                      <a:pPr algn="ctr"/>
                      <a:r>
                        <a:rPr lang="es-ES" b="1" dirty="0"/>
                        <a:t>||</a:t>
                      </a:r>
                    </a:p>
                  </a:txBody>
                  <a:tcPr/>
                </a:tc>
                <a:tc>
                  <a:txBody>
                    <a:bodyPr/>
                    <a:lstStyle/>
                    <a:p>
                      <a:pPr algn="ctr"/>
                      <a:r>
                        <a:rPr lang="es-ES" dirty="0"/>
                        <a:t>O lógico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a=b || a=c</a:t>
                      </a:r>
                    </a:p>
                    <a:p>
                      <a:pPr algn="ctr"/>
                      <a:endParaRPr lang="es-ES" dirty="0"/>
                    </a:p>
                  </a:txBody>
                  <a:tcPr/>
                </a:tc>
                <a:extLst>
                  <a:ext uri="{0D108BD9-81ED-4DB2-BD59-A6C34878D82A}">
                    <a16:rowId xmlns:a16="http://schemas.microsoft.com/office/drawing/2014/main" val="1926185650"/>
                  </a:ext>
                </a:extLst>
              </a:tr>
              <a:tr h="370840">
                <a:tc>
                  <a:txBody>
                    <a:bodyPr/>
                    <a:lstStyle/>
                    <a:p>
                      <a:pPr algn="ctr"/>
                      <a:r>
                        <a:rPr lang="es-ES" b="1" dirty="0"/>
                        <a:t>!</a:t>
                      </a:r>
                    </a:p>
                  </a:txBody>
                  <a:tcPr/>
                </a:tc>
                <a:tc>
                  <a:txBody>
                    <a:bodyPr/>
                    <a:lstStyle/>
                    <a:p>
                      <a:pPr algn="ctr"/>
                      <a:r>
                        <a:rPr lang="es-ES" dirty="0"/>
                        <a:t>NO lógico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t>x!=y</a:t>
                      </a:r>
                    </a:p>
                    <a:p>
                      <a:pPr algn="ctr"/>
                      <a:endParaRPr lang="es-ES" dirty="0"/>
                    </a:p>
                  </a:txBody>
                  <a:tcPr/>
                </a:tc>
                <a:extLst>
                  <a:ext uri="{0D108BD9-81ED-4DB2-BD59-A6C34878D82A}">
                    <a16:rowId xmlns:a16="http://schemas.microsoft.com/office/drawing/2014/main" val="3707857738"/>
                  </a:ext>
                </a:extLst>
              </a:tr>
            </a:tbl>
          </a:graphicData>
        </a:graphic>
      </p:graphicFrame>
    </p:spTree>
    <p:extLst>
      <p:ext uri="{BB962C8B-B14F-4D97-AF65-F5344CB8AC3E}">
        <p14:creationId xmlns:p14="http://schemas.microsoft.com/office/powerpoint/2010/main" val="362281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531315" y="379930"/>
            <a:ext cx="2383800" cy="629700"/>
          </a:xfrm>
          <a:prstGeom prst="rect">
            <a:avLst/>
          </a:prstGeom>
        </p:spPr>
        <p:txBody>
          <a:bodyPr spcFirstLastPara="1" wrap="square" lIns="91425" tIns="91425" rIns="91425" bIns="91425" anchor="b" anchorCtr="0">
            <a:noAutofit/>
          </a:bodyPr>
          <a:lstStyle/>
          <a:p>
            <a:pPr lvl="0"/>
            <a:r>
              <a:rPr lang="en-US" dirty="0"/>
              <a:t>ESTÁNDAR HTML</a:t>
            </a:r>
            <a:endParaRPr dirty="0"/>
          </a:p>
        </p:txBody>
      </p:sp>
      <p:sp>
        <p:nvSpPr>
          <p:cNvPr id="7" name="テキスト プレースホルダー 17">
            <a:extLst>
              <a:ext uri="{FF2B5EF4-FFF2-40B4-BE49-F238E27FC236}">
                <a16:creationId xmlns:a16="http://schemas.microsoft.com/office/drawing/2014/main" id="{5E14A8F9-4BFB-403D-A684-3E0D1FB7ED89}"/>
              </a:ext>
            </a:extLst>
          </p:cNvPr>
          <p:cNvSpPr txBox="1">
            <a:spLocks/>
          </p:cNvSpPr>
          <p:nvPr/>
        </p:nvSpPr>
        <p:spPr>
          <a:xfrm>
            <a:off x="868951" y="3714636"/>
            <a:ext cx="2488520" cy="1048934"/>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Conforma</a:t>
            </a:r>
            <a:r>
              <a:rPr lang="en-US" dirty="0">
                <a:solidFill>
                  <a:schemeClr val="bg1"/>
                </a:solidFill>
              </a:rPr>
              <a:t> el “</a:t>
            </a:r>
            <a:r>
              <a:rPr lang="en-US" dirty="0" err="1">
                <a:solidFill>
                  <a:schemeClr val="bg1"/>
                </a:solidFill>
              </a:rPr>
              <a:t>esqueleto</a:t>
            </a:r>
            <a:r>
              <a:rPr lang="en-US" dirty="0">
                <a:solidFill>
                  <a:schemeClr val="bg1"/>
                </a:solidFill>
              </a:rPr>
              <a:t>” de </a:t>
            </a:r>
            <a:r>
              <a:rPr lang="en-US" dirty="0" err="1">
                <a:solidFill>
                  <a:schemeClr val="bg1"/>
                </a:solidFill>
              </a:rPr>
              <a:t>nuestra</a:t>
            </a:r>
            <a:r>
              <a:rPr lang="en-US" dirty="0">
                <a:solidFill>
                  <a:schemeClr val="bg1"/>
                </a:solidFill>
              </a:rPr>
              <a:t> </a:t>
            </a:r>
            <a:r>
              <a:rPr lang="en-US" dirty="0" err="1">
                <a:solidFill>
                  <a:schemeClr val="bg1"/>
                </a:solidFill>
              </a:rPr>
              <a:t>página</a:t>
            </a:r>
            <a:r>
              <a:rPr lang="en-US" dirty="0">
                <a:solidFill>
                  <a:schemeClr val="bg1"/>
                </a:solidFill>
              </a:rPr>
              <a:t> WEB.</a:t>
            </a:r>
          </a:p>
          <a:p>
            <a:r>
              <a:rPr lang="en-US" dirty="0">
                <a:solidFill>
                  <a:schemeClr val="bg1"/>
                </a:solidFill>
              </a:rPr>
              <a:t>La base de </a:t>
            </a:r>
            <a:r>
              <a:rPr lang="en-US" dirty="0" err="1">
                <a:solidFill>
                  <a:schemeClr val="bg1"/>
                </a:solidFill>
              </a:rPr>
              <a:t>texo</a:t>
            </a:r>
            <a:r>
              <a:rPr lang="en-US" dirty="0">
                <a:solidFill>
                  <a:schemeClr val="bg1"/>
                </a:solidFill>
              </a:rPr>
              <a:t>, </a:t>
            </a:r>
            <a:r>
              <a:rPr lang="en-US" dirty="0" err="1">
                <a:solidFill>
                  <a:schemeClr val="bg1"/>
                </a:solidFill>
              </a:rPr>
              <a:t>imágenes,videos</a:t>
            </a:r>
            <a:r>
              <a:rPr lang="en-US" dirty="0">
                <a:solidFill>
                  <a:schemeClr val="bg1"/>
                </a:solidFill>
              </a:rPr>
              <a:t>, </a:t>
            </a:r>
            <a:r>
              <a:rPr lang="en-US" dirty="0" err="1">
                <a:solidFill>
                  <a:schemeClr val="bg1"/>
                </a:solidFill>
              </a:rPr>
              <a:t>tablas</a:t>
            </a:r>
            <a:r>
              <a:rPr lang="en-US" dirty="0">
                <a:solidFill>
                  <a:schemeClr val="bg1"/>
                </a:solidFill>
              </a:rPr>
              <a:t> y </a:t>
            </a:r>
            <a:r>
              <a:rPr lang="en-US" dirty="0" err="1">
                <a:solidFill>
                  <a:schemeClr val="bg1"/>
                </a:solidFill>
              </a:rPr>
              <a:t>formularios</a:t>
            </a:r>
            <a:r>
              <a:rPr lang="en-US" dirty="0">
                <a:solidFill>
                  <a:schemeClr val="bg1"/>
                </a:solidFill>
              </a:rPr>
              <a:t>.</a:t>
            </a:r>
          </a:p>
        </p:txBody>
      </p:sp>
      <p:sp>
        <p:nvSpPr>
          <p:cNvPr id="2" name="テキスト プレースホルダー 17">
            <a:extLst>
              <a:ext uri="{FF2B5EF4-FFF2-40B4-BE49-F238E27FC236}">
                <a16:creationId xmlns:a16="http://schemas.microsoft.com/office/drawing/2014/main" id="{A0092D03-0EE0-4579-B31C-DD206D829CCB}"/>
              </a:ext>
            </a:extLst>
          </p:cNvPr>
          <p:cNvSpPr txBox="1">
            <a:spLocks/>
          </p:cNvSpPr>
          <p:nvPr/>
        </p:nvSpPr>
        <p:spPr>
          <a:xfrm>
            <a:off x="3497851" y="3714636"/>
            <a:ext cx="2488520" cy="104893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Le </a:t>
            </a:r>
            <a:r>
              <a:rPr lang="en-US" dirty="0" err="1">
                <a:solidFill>
                  <a:schemeClr val="bg1"/>
                </a:solidFill>
              </a:rPr>
              <a:t>damos</a:t>
            </a:r>
            <a:r>
              <a:rPr lang="en-US" dirty="0">
                <a:solidFill>
                  <a:schemeClr val="bg1"/>
                </a:solidFill>
              </a:rPr>
              <a:t> una </a:t>
            </a:r>
            <a:r>
              <a:rPr lang="en-US" dirty="0" err="1">
                <a:solidFill>
                  <a:schemeClr val="bg1"/>
                </a:solidFill>
              </a:rPr>
              <a:t>apariencia</a:t>
            </a:r>
            <a:r>
              <a:rPr lang="en-US" dirty="0">
                <a:solidFill>
                  <a:schemeClr val="bg1"/>
                </a:solidFill>
              </a:rPr>
              <a:t> </a:t>
            </a:r>
            <a:r>
              <a:rPr lang="en-US" dirty="0" err="1">
                <a:solidFill>
                  <a:schemeClr val="bg1"/>
                </a:solidFill>
              </a:rPr>
              <a:t>gráfica</a:t>
            </a:r>
            <a:r>
              <a:rPr lang="en-US" dirty="0">
                <a:solidFill>
                  <a:schemeClr val="bg1"/>
                </a:solidFill>
              </a:rPr>
              <a:t> a </a:t>
            </a:r>
            <a:r>
              <a:rPr lang="en-US" dirty="0" err="1">
                <a:solidFill>
                  <a:schemeClr val="bg1"/>
                </a:solidFill>
              </a:rPr>
              <a:t>nuestra</a:t>
            </a:r>
            <a:r>
              <a:rPr lang="en-US" dirty="0">
                <a:solidFill>
                  <a:schemeClr val="bg1"/>
                </a:solidFill>
              </a:rPr>
              <a:t> </a:t>
            </a:r>
            <a:r>
              <a:rPr lang="en-US" dirty="0" err="1">
                <a:solidFill>
                  <a:schemeClr val="bg1"/>
                </a:solidFill>
              </a:rPr>
              <a:t>página</a:t>
            </a:r>
            <a:r>
              <a:rPr lang="en-US" dirty="0">
                <a:solidFill>
                  <a:schemeClr val="bg1"/>
                </a:solidFill>
              </a:rPr>
              <a:t> WEB</a:t>
            </a:r>
          </a:p>
        </p:txBody>
      </p:sp>
      <p:sp>
        <p:nvSpPr>
          <p:cNvPr id="3" name="テキスト プレースホルダー 17">
            <a:extLst>
              <a:ext uri="{FF2B5EF4-FFF2-40B4-BE49-F238E27FC236}">
                <a16:creationId xmlns:a16="http://schemas.microsoft.com/office/drawing/2014/main" id="{E53609C2-1A7E-4AEF-8A31-F7BD820DA847}"/>
              </a:ext>
            </a:extLst>
          </p:cNvPr>
          <p:cNvSpPr txBox="1">
            <a:spLocks/>
          </p:cNvSpPr>
          <p:nvPr/>
        </p:nvSpPr>
        <p:spPr>
          <a:xfrm>
            <a:off x="6126751" y="3714636"/>
            <a:ext cx="2488520" cy="104893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Nos </a:t>
            </a:r>
            <a:r>
              <a:rPr lang="en-US" dirty="0" err="1">
                <a:solidFill>
                  <a:schemeClr val="bg1"/>
                </a:solidFill>
              </a:rPr>
              <a:t>sirve</a:t>
            </a:r>
            <a:r>
              <a:rPr lang="en-US" dirty="0">
                <a:solidFill>
                  <a:schemeClr val="bg1"/>
                </a:solidFill>
              </a:rPr>
              <a:t> para </a:t>
            </a:r>
            <a:r>
              <a:rPr lang="en-US" dirty="0" err="1">
                <a:solidFill>
                  <a:schemeClr val="bg1"/>
                </a:solidFill>
              </a:rPr>
              <a:t>aportar</a:t>
            </a:r>
            <a:r>
              <a:rPr lang="en-US" dirty="0">
                <a:solidFill>
                  <a:schemeClr val="bg1"/>
                </a:solidFill>
              </a:rPr>
              <a:t> </a:t>
            </a:r>
            <a:r>
              <a:rPr lang="en-US" dirty="0" err="1">
                <a:solidFill>
                  <a:schemeClr val="bg1"/>
                </a:solidFill>
              </a:rPr>
              <a:t>animación</a:t>
            </a:r>
            <a:r>
              <a:rPr lang="en-US" dirty="0">
                <a:solidFill>
                  <a:schemeClr val="bg1"/>
                </a:solidFill>
              </a:rPr>
              <a:t> e </a:t>
            </a:r>
            <a:r>
              <a:rPr lang="en-US" dirty="0" err="1">
                <a:solidFill>
                  <a:schemeClr val="bg1"/>
                </a:solidFill>
              </a:rPr>
              <a:t>interactividad</a:t>
            </a:r>
            <a:r>
              <a:rPr lang="en-US" dirty="0">
                <a:solidFill>
                  <a:schemeClr val="bg1"/>
                </a:solidFill>
              </a:rPr>
              <a:t>.</a:t>
            </a:r>
          </a:p>
        </p:txBody>
      </p:sp>
      <p:sp>
        <p:nvSpPr>
          <p:cNvPr id="11" name="Rectángulo: esquinas redondeadas 10">
            <a:extLst>
              <a:ext uri="{FF2B5EF4-FFF2-40B4-BE49-F238E27FC236}">
                <a16:creationId xmlns:a16="http://schemas.microsoft.com/office/drawing/2014/main" id="{C0523EE1-FF19-4167-B8E0-F8DCB10EF25A}"/>
              </a:ext>
            </a:extLst>
          </p:cNvPr>
          <p:cNvSpPr/>
          <p:nvPr/>
        </p:nvSpPr>
        <p:spPr>
          <a:xfrm>
            <a:off x="773830" y="1670304"/>
            <a:ext cx="2383800" cy="1655064"/>
          </a:xfrm>
          <a:prstGeom prst="roundRect">
            <a:avLst/>
          </a:prstGeom>
          <a:blipFill dpi="0" rotWithShape="1">
            <a:blip r:embed="rId5">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89C860D-8D1F-40ED-BEB5-5B4B4D8949D3}"/>
              </a:ext>
            </a:extLst>
          </p:cNvPr>
          <p:cNvSpPr/>
          <p:nvPr/>
        </p:nvSpPr>
        <p:spPr>
          <a:xfrm>
            <a:off x="3380100" y="1676400"/>
            <a:ext cx="2383800" cy="1655064"/>
          </a:xfrm>
          <a:prstGeom prst="roundRect">
            <a:avLst/>
          </a:prstGeom>
          <a:blipFill dpi="0" rotWithShape="1">
            <a:blip r:embed="rId6">
              <a:alphaModFix amt="75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F05F8DEB-3B29-4EEF-B216-A501A7F6BB0E}"/>
              </a:ext>
            </a:extLst>
          </p:cNvPr>
          <p:cNvSpPr/>
          <p:nvPr/>
        </p:nvSpPr>
        <p:spPr>
          <a:xfrm>
            <a:off x="5986370" y="1670304"/>
            <a:ext cx="2383800" cy="1655064"/>
          </a:xfrm>
          <a:prstGeom prst="roundRect">
            <a:avLst/>
          </a:prstGeom>
          <a:blipFill dpi="0" rotWithShape="1">
            <a:blip r:embed="rId7">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66048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2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2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14:presetBounceEnd="52000">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14:bounceEnd="52000">
                                          <p:cBhvr additive="base">
                                            <p:cTn id="18" dur="1000" fill="hold"/>
                                            <p:tgtEl>
                                              <p:spTgt spid="12"/>
                                            </p:tgtEl>
                                            <p:attrNameLst>
                                              <p:attrName>ppt_x</p:attrName>
                                            </p:attrNameLst>
                                          </p:cBhvr>
                                          <p:tavLst>
                                            <p:tav tm="0">
                                              <p:val>
                                                <p:strVal val="#ppt_x"/>
                                              </p:val>
                                            </p:tav>
                                            <p:tav tm="100000">
                                              <p:val>
                                                <p:strVal val="#ppt_x"/>
                                              </p:val>
                                            </p:tav>
                                          </p:tavLst>
                                        </p:anim>
                                        <p:anim calcmode="lin" valueType="num" p14:bounceEnd="52000">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6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26000">
                                          <p:cBhvr additive="base">
                                            <p:cTn id="29" dur="1000" fill="hold"/>
                                            <p:tgtEl>
                                              <p:spTgt spid="13"/>
                                            </p:tgtEl>
                                            <p:attrNameLst>
                                              <p:attrName>ppt_x</p:attrName>
                                            </p:attrNameLst>
                                          </p:cBhvr>
                                          <p:tavLst>
                                            <p:tav tm="0">
                                              <p:val>
                                                <p:strVal val="1+#ppt_w/2"/>
                                              </p:val>
                                            </p:tav>
                                            <p:tav tm="100000">
                                              <p:val>
                                                <p:strVal val="#ppt_x"/>
                                              </p:val>
                                            </p:tav>
                                          </p:tavLst>
                                        </p:anim>
                                        <p:anim calcmode="lin" valueType="num" p14:bounceEnd="26000">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ppt_x"/>
                                              </p:val>
                                            </p:tav>
                                            <p:tav tm="100000">
                                              <p:val>
                                                <p:strVal val="#ppt_x"/>
                                              </p:val>
                                            </p:tav>
                                          </p:tavLst>
                                        </p:anim>
                                        <p:anim calcmode="lin" valueType="num">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1+#ppt_w/2"/>
                                              </p:val>
                                            </p:tav>
                                            <p:tav tm="100000">
                                              <p:val>
                                                <p:strVal val="#ppt_x"/>
                                              </p:val>
                                            </p:tav>
                                          </p:tavLst>
                                        </p:anim>
                                        <p:anim calcmode="lin" valueType="num">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028787"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2124075"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DE TIPO</a:t>
            </a:r>
            <a:endParaRPr dirty="0"/>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1695162219"/>
              </p:ext>
            </p:extLst>
          </p:nvPr>
        </p:nvGraphicFramePr>
        <p:xfrm>
          <a:off x="1014492" y="2278193"/>
          <a:ext cx="7115016" cy="1724212"/>
        </p:xfrm>
        <a:graphic>
          <a:graphicData uri="http://schemas.openxmlformats.org/drawingml/2006/table">
            <a:tbl>
              <a:tblPr firstRow="1" bandRow="1">
                <a:tableStyleId>{284E427A-3D55-4303-BF80-6455036E1DE7}</a:tableStyleId>
              </a:tblPr>
              <a:tblGrid>
                <a:gridCol w="1266671">
                  <a:extLst>
                    <a:ext uri="{9D8B030D-6E8A-4147-A177-3AD203B41FA5}">
                      <a16:colId xmlns:a16="http://schemas.microsoft.com/office/drawing/2014/main" val="813969730"/>
                    </a:ext>
                  </a:extLst>
                </a:gridCol>
                <a:gridCol w="2447920">
                  <a:extLst>
                    <a:ext uri="{9D8B030D-6E8A-4147-A177-3AD203B41FA5}">
                      <a16:colId xmlns:a16="http://schemas.microsoft.com/office/drawing/2014/main" val="3896572524"/>
                    </a:ext>
                  </a:extLst>
                </a:gridCol>
                <a:gridCol w="3400425">
                  <a:extLst>
                    <a:ext uri="{9D8B030D-6E8A-4147-A177-3AD203B41FA5}">
                      <a16:colId xmlns:a16="http://schemas.microsoft.com/office/drawing/2014/main" val="3074680761"/>
                    </a:ext>
                  </a:extLst>
                </a:gridCol>
              </a:tblGrid>
              <a:tr h="474532">
                <a:tc>
                  <a:txBody>
                    <a:bodyPr/>
                    <a:lstStyle/>
                    <a:p>
                      <a:pPr algn="ctr"/>
                      <a:r>
                        <a:rPr lang="es-ES" dirty="0"/>
                        <a:t>OPERADOR</a:t>
                      </a:r>
                    </a:p>
                  </a:txBody>
                  <a:tcPr/>
                </a:tc>
                <a:tc>
                  <a:txBody>
                    <a:bodyPr/>
                    <a:lstStyle/>
                    <a:p>
                      <a:pPr algn="ctr"/>
                      <a:r>
                        <a:rPr lang="es-ES" dirty="0"/>
                        <a:t>DESCRIPCIÓN</a:t>
                      </a:r>
                    </a:p>
                  </a:txBody>
                  <a:tcPr/>
                </a:tc>
                <a:tc>
                  <a:txBody>
                    <a:bodyPr/>
                    <a:lstStyle/>
                    <a:p>
                      <a:pPr algn="ctr"/>
                      <a:r>
                        <a:rPr lang="es-ES" dirty="0"/>
                        <a:t>EJEMPLO</a:t>
                      </a:r>
                    </a:p>
                  </a:txBody>
                  <a:tcPr/>
                </a:tc>
                <a:extLst>
                  <a:ext uri="{0D108BD9-81ED-4DB2-BD59-A6C34878D82A}">
                    <a16:rowId xmlns:a16="http://schemas.microsoft.com/office/drawing/2014/main" val="214387926"/>
                  </a:ext>
                </a:extLst>
              </a:tr>
              <a:tr h="370840">
                <a:tc>
                  <a:txBody>
                    <a:bodyPr/>
                    <a:lstStyle/>
                    <a:p>
                      <a:pPr algn="ctr"/>
                      <a:r>
                        <a:rPr lang="es-ES" b="1" dirty="0" err="1"/>
                        <a:t>typeof</a:t>
                      </a:r>
                      <a:endParaRPr lang="es-ES" b="1" dirty="0"/>
                    </a:p>
                  </a:txBody>
                  <a:tcPr/>
                </a:tc>
                <a:tc>
                  <a:txBody>
                    <a:bodyPr/>
                    <a:lstStyle/>
                    <a:p>
                      <a:pPr algn="l"/>
                      <a:r>
                        <a:rPr lang="es-ES" dirty="0"/>
                        <a:t>Nos devuelve el tipo de una variable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err="1"/>
                        <a:t>typeof</a:t>
                      </a:r>
                      <a:r>
                        <a:rPr lang="es-ES" dirty="0"/>
                        <a:t>(</a:t>
                      </a:r>
                      <a:r>
                        <a:rPr lang="es-ES" dirty="0" err="1"/>
                        <a:t>niVariable</a:t>
                      </a:r>
                      <a:r>
                        <a:rPr lang="es-ES" dirty="0"/>
                        <a:t>);</a:t>
                      </a:r>
                    </a:p>
                    <a:p>
                      <a:pPr algn="ctr"/>
                      <a:endParaRPr lang="es-ES" dirty="0"/>
                    </a:p>
                  </a:txBody>
                  <a:tcPr/>
                </a:tc>
                <a:extLst>
                  <a:ext uri="{0D108BD9-81ED-4DB2-BD59-A6C34878D82A}">
                    <a16:rowId xmlns:a16="http://schemas.microsoft.com/office/drawing/2014/main" val="3282017202"/>
                  </a:ext>
                </a:extLst>
              </a:tr>
              <a:tr h="370840">
                <a:tc>
                  <a:txBody>
                    <a:bodyPr/>
                    <a:lstStyle/>
                    <a:p>
                      <a:pPr algn="ctr"/>
                      <a:r>
                        <a:rPr lang="es-ES" b="1" dirty="0" err="1"/>
                        <a:t>instanceof</a:t>
                      </a:r>
                      <a:endParaRPr lang="es-ES" b="1" dirty="0"/>
                    </a:p>
                  </a:txBody>
                  <a:tcPr/>
                </a:tc>
                <a:tc>
                  <a:txBody>
                    <a:bodyPr/>
                    <a:lstStyle/>
                    <a:p>
                      <a:pPr algn="l"/>
                      <a:r>
                        <a:rPr lang="es-ES" dirty="0"/>
                        <a:t>Devuelve TRUE si un objeto es una instancia de otro objeto.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err="1"/>
                        <a:t>Instanceof</a:t>
                      </a:r>
                      <a:r>
                        <a:rPr lang="es-ES" dirty="0"/>
                        <a:t>(</a:t>
                      </a:r>
                      <a:r>
                        <a:rPr lang="es-ES" dirty="0" err="1"/>
                        <a:t>miObjeto</a:t>
                      </a:r>
                      <a:r>
                        <a:rPr lang="es-ES" dirty="0"/>
                        <a:t>);</a:t>
                      </a:r>
                    </a:p>
                    <a:p>
                      <a:pPr algn="ctr"/>
                      <a:endParaRPr lang="es-ES" dirty="0"/>
                    </a:p>
                  </a:txBody>
                  <a:tcPr/>
                </a:tc>
                <a:extLst>
                  <a:ext uri="{0D108BD9-81ED-4DB2-BD59-A6C34878D82A}">
                    <a16:rowId xmlns:a16="http://schemas.microsoft.com/office/drawing/2014/main" val="1926185650"/>
                  </a:ext>
                </a:extLst>
              </a:tr>
            </a:tbl>
          </a:graphicData>
        </a:graphic>
      </p:graphicFrame>
    </p:spTree>
    <p:extLst>
      <p:ext uri="{BB962C8B-B14F-4D97-AF65-F5344CB8AC3E}">
        <p14:creationId xmlns:p14="http://schemas.microsoft.com/office/powerpoint/2010/main" val="35383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t="-17000" b="-17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45718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INCREMENTO/DECREMENTO</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Operador incremento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412750" y="1939290"/>
            <a:ext cx="2244725" cy="781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numero= 10;</a:t>
            </a:r>
          </a:p>
          <a:p>
            <a:pPr marL="139700" indent="0">
              <a:buNone/>
            </a:pPr>
            <a:r>
              <a:rPr lang="es-ES" sz="180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304332" y="2781014"/>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412750" y="3214731"/>
            <a:ext cx="2740025" cy="53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00B0F0"/>
                </a:solidFill>
              </a:rPr>
              <a:t>numero= numero+1;</a:t>
            </a:r>
          </a:p>
        </p:txBody>
      </p:sp>
      <p:sp>
        <p:nvSpPr>
          <p:cNvPr id="10" name="Google Shape;98;p18">
            <a:extLst>
              <a:ext uri="{FF2B5EF4-FFF2-40B4-BE49-F238E27FC236}">
                <a16:creationId xmlns:a16="http://schemas.microsoft.com/office/drawing/2014/main" id="{6194A5DE-732E-4759-91C3-5F48FC3AA40A}"/>
              </a:ext>
            </a:extLst>
          </p:cNvPr>
          <p:cNvSpPr txBox="1">
            <a:spLocks/>
          </p:cNvSpPr>
          <p:nvPr/>
        </p:nvSpPr>
        <p:spPr>
          <a:xfrm>
            <a:off x="304332" y="3799553"/>
            <a:ext cx="4962914" cy="629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En ambos casos el resultado sería que:</a:t>
            </a:r>
            <a:endParaRPr lang="es-ES" sz="1800" dirty="0">
              <a:solidFill>
                <a:srgbClr val="92D050"/>
              </a:solidFill>
            </a:endParaRPr>
          </a:p>
        </p:txBody>
      </p:sp>
      <p:sp>
        <p:nvSpPr>
          <p:cNvPr id="11" name="Google Shape;98;p18">
            <a:extLst>
              <a:ext uri="{FF2B5EF4-FFF2-40B4-BE49-F238E27FC236}">
                <a16:creationId xmlns:a16="http://schemas.microsoft.com/office/drawing/2014/main" id="{6DE94E22-26B5-4D09-8AE6-DAC6ABDFC487}"/>
              </a:ext>
            </a:extLst>
          </p:cNvPr>
          <p:cNvSpPr txBox="1">
            <a:spLocks/>
          </p:cNvSpPr>
          <p:nvPr/>
        </p:nvSpPr>
        <p:spPr>
          <a:xfrm>
            <a:off x="412749" y="4273537"/>
            <a:ext cx="2740025" cy="53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numero=11;</a:t>
            </a:r>
            <a:endParaRPr lang="es-ES" sz="1800" dirty="0">
              <a:solidFill>
                <a:srgbClr val="00B0F0"/>
              </a:solidFill>
            </a:endParaRPr>
          </a:p>
        </p:txBody>
      </p:sp>
    </p:spTree>
    <p:extLst>
      <p:ext uri="{BB962C8B-B14F-4D97-AF65-F5344CB8AC3E}">
        <p14:creationId xmlns:p14="http://schemas.microsoft.com/office/powerpoint/2010/main" val="42383700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5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25000">
                                          <p:cBhvr additive="base">
                                            <p:cTn id="31"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25000">
                                          <p:cBhvr additive="base">
                                            <p:cTn id="37" dur="1000" fill="hold"/>
                                            <p:tgtEl>
                                              <p:spTgt spid="8"/>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14:presetBounceEnd="25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25000">
                                          <p:cBhvr additive="base">
                                            <p:cTn id="43"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4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14:presetBounceEnd="25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25000">
                                          <p:cBhvr additive="base">
                                            <p:cTn id="49" dur="1000" fill="hold"/>
                                            <p:tgtEl>
                                              <p:spTgt spid="11"/>
                                            </p:tgtEl>
                                            <p:attrNameLst>
                                              <p:attrName>ppt_x</p:attrName>
                                            </p:attrNameLst>
                                          </p:cBhvr>
                                          <p:tavLst>
                                            <p:tav tm="0">
                                              <p:val>
                                                <p:strVal val="1+#ppt_w/2"/>
                                              </p:val>
                                            </p:tav>
                                            <p:tav tm="100000">
                                              <p:val>
                                                <p:strVal val="#ppt_x"/>
                                              </p:val>
                                            </p:tav>
                                          </p:tavLst>
                                        </p:anim>
                                        <p:anim calcmode="lin" valueType="num" p14:bounceEnd="25000">
                                          <p:cBhvr additive="base">
                                            <p:cTn id="5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0-#ppt_w/2"/>
                                              </p:val>
                                            </p:tav>
                                            <p:tav tm="100000">
                                              <p:val>
                                                <p:strVal val="#ppt_x"/>
                                              </p:val>
                                            </p:tav>
                                          </p:tavLst>
                                        </p:anim>
                                        <p:anim calcmode="lin" valueType="num">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000" fill="hold"/>
                                            <p:tgtEl>
                                              <p:spTgt spid="8"/>
                                            </p:tgtEl>
                                            <p:attrNameLst>
                                              <p:attrName>ppt_x</p:attrName>
                                            </p:attrNameLst>
                                          </p:cBhvr>
                                          <p:tavLst>
                                            <p:tav tm="0">
                                              <p:val>
                                                <p:strVal val="1+#ppt_w/2"/>
                                              </p:val>
                                            </p:tav>
                                            <p:tav tm="100000">
                                              <p:val>
                                                <p:strVal val="#ppt_x"/>
                                              </p:val>
                                            </p:tav>
                                          </p:tavLst>
                                        </p:anim>
                                        <p:anim calcmode="lin" valueType="num">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0-#ppt_w/2"/>
                                              </p:val>
                                            </p:tav>
                                            <p:tav tm="100000">
                                              <p:val>
                                                <p:strVal val="#ppt_x"/>
                                              </p:val>
                                            </p:tav>
                                          </p:tavLst>
                                        </p:anim>
                                        <p:anim calcmode="lin" valueType="num">
                                          <p:cBhvr additive="base">
                                            <p:cTn id="4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1000" fill="hold"/>
                                            <p:tgtEl>
                                              <p:spTgt spid="11"/>
                                            </p:tgtEl>
                                            <p:attrNameLst>
                                              <p:attrName>ppt_x</p:attrName>
                                            </p:attrNameLst>
                                          </p:cBhvr>
                                          <p:tavLst>
                                            <p:tav tm="0">
                                              <p:val>
                                                <p:strVal val="1+#ppt_w/2"/>
                                              </p:val>
                                            </p:tav>
                                            <p:tav tm="100000">
                                              <p:val>
                                                <p:strVal val="#ppt_x"/>
                                              </p:val>
                                            </p:tav>
                                          </p:tavLst>
                                        </p:anim>
                                        <p:anim calcmode="lin" valueType="num">
                                          <p:cBhvr additive="base">
                                            <p:cTn id="5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10" grpId="0"/>
          <p:bldP spid="1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6000" r="-6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45718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757317" y="32784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OPERADORES INCREMENTO/DECREMENTO</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Operador decremento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412750" y="1939290"/>
            <a:ext cx="2244725" cy="781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numero= 10;</a:t>
            </a:r>
          </a:p>
          <a:p>
            <a:pPr marL="139700" indent="0">
              <a:buNone/>
            </a:pPr>
            <a:r>
              <a:rPr lang="es-ES" sz="180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304332" y="2781014"/>
            <a:ext cx="496291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412750" y="3214731"/>
            <a:ext cx="2740025" cy="53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00B0F0"/>
                </a:solidFill>
              </a:rPr>
              <a:t>numero= numero-1;</a:t>
            </a:r>
          </a:p>
        </p:txBody>
      </p:sp>
      <p:sp>
        <p:nvSpPr>
          <p:cNvPr id="9" name="Google Shape;98;p18">
            <a:extLst>
              <a:ext uri="{FF2B5EF4-FFF2-40B4-BE49-F238E27FC236}">
                <a16:creationId xmlns:a16="http://schemas.microsoft.com/office/drawing/2014/main" id="{1B2B03C0-5B57-4D18-BE86-A337ACB28E5F}"/>
              </a:ext>
            </a:extLst>
          </p:cNvPr>
          <p:cNvSpPr txBox="1">
            <a:spLocks/>
          </p:cNvSpPr>
          <p:nvPr/>
        </p:nvSpPr>
        <p:spPr>
          <a:xfrm>
            <a:off x="304332" y="3799553"/>
            <a:ext cx="4962914" cy="629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En ambos casos el resultado sería que:</a:t>
            </a:r>
            <a:endParaRPr lang="es-ES" sz="1800" dirty="0">
              <a:solidFill>
                <a:srgbClr val="92D050"/>
              </a:solidFill>
            </a:endParaRPr>
          </a:p>
        </p:txBody>
      </p:sp>
      <p:sp>
        <p:nvSpPr>
          <p:cNvPr id="10" name="Google Shape;98;p18">
            <a:extLst>
              <a:ext uri="{FF2B5EF4-FFF2-40B4-BE49-F238E27FC236}">
                <a16:creationId xmlns:a16="http://schemas.microsoft.com/office/drawing/2014/main" id="{F485F0D2-3001-4AA6-A3CF-6F9B73B96F43}"/>
              </a:ext>
            </a:extLst>
          </p:cNvPr>
          <p:cNvSpPr txBox="1">
            <a:spLocks/>
          </p:cNvSpPr>
          <p:nvPr/>
        </p:nvSpPr>
        <p:spPr>
          <a:xfrm>
            <a:off x="412749" y="4273537"/>
            <a:ext cx="2740025" cy="53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numero=9;</a:t>
            </a:r>
            <a:endParaRPr lang="es-ES" sz="1800" dirty="0">
              <a:solidFill>
                <a:srgbClr val="00B0F0"/>
              </a:solidFill>
            </a:endParaRPr>
          </a:p>
        </p:txBody>
      </p:sp>
    </p:spTree>
    <p:extLst>
      <p:ext uri="{BB962C8B-B14F-4D97-AF65-F5344CB8AC3E}">
        <p14:creationId xmlns:p14="http://schemas.microsoft.com/office/powerpoint/2010/main" val="3020680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5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25000">
                                          <p:cBhvr additive="base">
                                            <p:cTn id="31"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25000">
                                          <p:cBhvr additive="base">
                                            <p:cTn id="37" dur="1000" fill="hold"/>
                                            <p:tgtEl>
                                              <p:spTgt spid="8"/>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14:presetBounceEnd="25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25000">
                                          <p:cBhvr additive="base">
                                            <p:cTn id="43"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14:presetBounceEnd="25000">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14:bounceEnd="25000">
                                          <p:cBhvr additive="base">
                                            <p:cTn id="49"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5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0-#ppt_w/2"/>
                                              </p:val>
                                            </p:tav>
                                            <p:tav tm="100000">
                                              <p:val>
                                                <p:strVal val="#ppt_x"/>
                                              </p:val>
                                            </p:tav>
                                          </p:tavLst>
                                        </p:anim>
                                        <p:anim calcmode="lin" valueType="num">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000" fill="hold"/>
                                            <p:tgtEl>
                                              <p:spTgt spid="8"/>
                                            </p:tgtEl>
                                            <p:attrNameLst>
                                              <p:attrName>ppt_x</p:attrName>
                                            </p:attrNameLst>
                                          </p:cBhvr>
                                          <p:tavLst>
                                            <p:tav tm="0">
                                              <p:val>
                                                <p:strVal val="1+#ppt_w/2"/>
                                              </p:val>
                                            </p:tav>
                                            <p:tav tm="100000">
                                              <p:val>
                                                <p:strVal val="#ppt_x"/>
                                              </p:val>
                                            </p:tav>
                                          </p:tavLst>
                                        </p:anim>
                                        <p:anim calcmode="lin" valueType="num">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000" fill="hold"/>
                                            <p:tgtEl>
                                              <p:spTgt spid="9"/>
                                            </p:tgtEl>
                                            <p:attrNameLst>
                                              <p:attrName>ppt_x</p:attrName>
                                            </p:attrNameLst>
                                          </p:cBhvr>
                                          <p:tavLst>
                                            <p:tav tm="0">
                                              <p:val>
                                                <p:strVal val="0-#ppt_w/2"/>
                                              </p:val>
                                            </p:tav>
                                            <p:tav tm="100000">
                                              <p:val>
                                                <p:strVal val="#ppt_x"/>
                                              </p:val>
                                            </p:tav>
                                          </p:tavLst>
                                        </p:anim>
                                        <p:anim calcmode="lin" valueType="num">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000" fill="hold"/>
                                            <p:tgtEl>
                                              <p:spTgt spid="10"/>
                                            </p:tgtEl>
                                            <p:attrNameLst>
                                              <p:attrName>ppt_x</p:attrName>
                                            </p:attrNameLst>
                                          </p:cBhvr>
                                          <p:tavLst>
                                            <p:tav tm="0">
                                              <p:val>
                                                <p:strVal val="1+#ppt_w/2"/>
                                              </p:val>
                                            </p:tav>
                                            <p:tav tm="100000">
                                              <p:val>
                                                <p:strVal val="#ppt_x"/>
                                              </p:val>
                                            </p:tav>
                                          </p:tavLst>
                                        </p:anim>
                                        <p:anim calcmode="lin" valueType="num">
                                          <p:cBhvr additive="base">
                                            <p:cTn id="5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9" grpId="0"/>
          <p:bldP spid="1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9241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19192" y="16782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 DE LOS STRINGS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32828" y="1505573"/>
            <a:ext cx="1534718"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err="1"/>
              <a:t>Parseint</a:t>
            </a:r>
            <a:r>
              <a:rPr lang="es-ES" sz="1800" dirty="0"/>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332828" y="2507797"/>
            <a:ext cx="2863454" cy="523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 = </a:t>
            </a:r>
            <a:r>
              <a:rPr lang="es-ES" sz="1800" dirty="0" err="1">
                <a:solidFill>
                  <a:srgbClr val="00B0F0"/>
                </a:solidFill>
              </a:rPr>
              <a:t>parseInt</a:t>
            </a:r>
            <a:r>
              <a:rPr lang="es-ES" sz="1800" dirty="0">
                <a:solidFill>
                  <a:srgbClr val="00B0F0"/>
                </a:solidFill>
              </a:rPr>
              <a:t>("10");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332828" y="2006685"/>
            <a:ext cx="7765036"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Convierte un STRING a número. Otra opción es usar </a:t>
            </a:r>
            <a:r>
              <a:rPr lang="es-ES" sz="1800" dirty="0" err="1">
                <a:solidFill>
                  <a:schemeClr val="bg1"/>
                </a:solidFill>
              </a:rPr>
              <a:t>Number</a:t>
            </a:r>
            <a:r>
              <a:rPr lang="es-ES" sz="1800" dirty="0">
                <a:solidFill>
                  <a:schemeClr val="bg1"/>
                </a:solidFill>
              </a:rPr>
              <a:t>();</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349536" y="3192399"/>
            <a:ext cx="1580003"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err="1"/>
              <a:t>toString</a:t>
            </a:r>
            <a:r>
              <a:rPr lang="es-ES" sz="1800" dirty="0"/>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363568" y="4129945"/>
            <a:ext cx="3670528" cy="749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num</a:t>
            </a:r>
            <a:r>
              <a:rPr lang="es-ES" sz="1800" dirty="0">
                <a:solidFill>
                  <a:srgbClr val="00B0F0"/>
                </a:solidFill>
              </a:rPr>
              <a:t> = 15;</a:t>
            </a:r>
            <a:br>
              <a:rPr lang="es-ES" sz="1800" dirty="0">
                <a:solidFill>
                  <a:srgbClr val="00B0F0"/>
                </a:solidFill>
              </a:rPr>
            </a:br>
            <a:r>
              <a:rPr lang="es-ES" sz="1800" dirty="0" err="1">
                <a:solidFill>
                  <a:srgbClr val="00B0F0"/>
                </a:solidFill>
              </a:rPr>
              <a:t>var</a:t>
            </a:r>
            <a:r>
              <a:rPr lang="es-ES" sz="1800" dirty="0">
                <a:solidFill>
                  <a:srgbClr val="00B0F0"/>
                </a:solidFill>
              </a:rPr>
              <a:t> n = </a:t>
            </a:r>
            <a:r>
              <a:rPr lang="es-ES" sz="1800" dirty="0" err="1">
                <a:solidFill>
                  <a:srgbClr val="00B0F0"/>
                </a:solidFill>
              </a:rPr>
              <a:t>num.toString</a:t>
            </a:r>
            <a:r>
              <a:rPr lang="es-ES" sz="1800" dirty="0">
                <a:solidFill>
                  <a:srgbClr val="00B0F0"/>
                </a:solidFill>
              </a:rPr>
              <a:t>();</a:t>
            </a:r>
            <a:r>
              <a:rPr lang="es-ES" dirty="0">
                <a:solidFill>
                  <a:srgbClr val="00B0F0"/>
                </a:solidFill>
              </a:rPr>
              <a:t>	</a:t>
            </a:r>
            <a:endParaRPr lang="es-ES" sz="180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349536" y="3693511"/>
            <a:ext cx="387956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Convierte un número  a STRING. </a:t>
            </a:r>
          </a:p>
        </p:txBody>
      </p:sp>
    </p:spTree>
    <p:extLst>
      <p:ext uri="{BB962C8B-B14F-4D97-AF65-F5344CB8AC3E}">
        <p14:creationId xmlns:p14="http://schemas.microsoft.com/office/powerpoint/2010/main" val="41708763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25000">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14:bounceEnd="25000">
                                          <p:cBhvr additive="base">
                                            <p:cTn id="25"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14:presetBounceEnd="25000">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14:bounceEnd="25000">
                                          <p:cBhvr additive="base">
                                            <p:cTn id="31"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32"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14:presetBounceEnd="25000">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14:bounceEnd="25000">
                                          <p:cBhvr additive="base">
                                            <p:cTn id="37"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14:presetBounceEnd="25000">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14:bounceEnd="25000">
                                          <p:cBhvr additive="base">
                                            <p:cTn id="43"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4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14:presetBounceEnd="25000">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14:bounceEnd="25000">
                                          <p:cBhvr additive="base">
                                            <p:cTn id="49" dur="1000" fill="hold"/>
                                            <p:tgtEl>
                                              <p:spTgt spid="13"/>
                                            </p:tgtEl>
                                            <p:attrNameLst>
                                              <p:attrName>ppt_x</p:attrName>
                                            </p:attrNameLst>
                                          </p:cBhvr>
                                          <p:tavLst>
                                            <p:tav tm="0">
                                              <p:val>
                                                <p:strVal val="1+#ppt_w/2"/>
                                              </p:val>
                                            </p:tav>
                                            <p:tav tm="100000">
                                              <p:val>
                                                <p:strVal val="#ppt_x"/>
                                              </p:val>
                                            </p:tav>
                                          </p:tavLst>
                                        </p:anim>
                                        <p:anim calcmode="lin" valueType="num" p14:bounceEnd="25000">
                                          <p:cBhvr additive="base">
                                            <p:cTn id="5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11"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1+#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0-#ppt_w/2"/>
                                              </p:val>
                                            </p:tav>
                                            <p:tav tm="100000">
                                              <p:val>
                                                <p:strVal val="#ppt_x"/>
                                              </p:val>
                                            </p:tav>
                                          </p:tavLst>
                                        </p:anim>
                                        <p:anim calcmode="lin" valueType="num">
                                          <p:cBhvr additive="base">
                                            <p:cTn id="3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0-#ppt_w/2"/>
                                              </p:val>
                                            </p:tav>
                                            <p:tav tm="100000">
                                              <p:val>
                                                <p:strVal val="#ppt_x"/>
                                              </p:val>
                                            </p:tav>
                                          </p:tavLst>
                                        </p:anim>
                                        <p:anim calcmode="lin" valueType="num">
                                          <p:cBhvr additive="base">
                                            <p:cTn id="4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1000" fill="hold"/>
                                            <p:tgtEl>
                                              <p:spTgt spid="13"/>
                                            </p:tgtEl>
                                            <p:attrNameLst>
                                              <p:attrName>ppt_x</p:attrName>
                                            </p:attrNameLst>
                                          </p:cBhvr>
                                          <p:tavLst>
                                            <p:tav tm="0">
                                              <p:val>
                                                <p:strVal val="1+#ppt_w/2"/>
                                              </p:val>
                                            </p:tav>
                                            <p:tav tm="100000">
                                              <p:val>
                                                <p:strVal val="#ppt_x"/>
                                              </p:val>
                                            </p:tav>
                                          </p:tavLst>
                                        </p:anim>
                                        <p:anim calcmode="lin" valueType="num">
                                          <p:cBhvr additive="base">
                                            <p:cTn id="5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11" grpId="0"/>
          <p:bldP spid="12" grpId="0"/>
          <p:bldP spid="13" grpId="0"/>
          <p:bldP spid="1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9241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19192" y="16782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 DE LOS STRINGS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32828" y="1316647"/>
            <a:ext cx="4962914" cy="501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b="1" dirty="0" err="1"/>
              <a:t>toUppercase</a:t>
            </a:r>
            <a:r>
              <a:rPr lang="es-ES" sz="2000" dirty="0"/>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332828" y="2318870"/>
            <a:ext cx="7722960" cy="82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1800" dirty="0">
                <a:solidFill>
                  <a:srgbClr val="00B0F0"/>
                </a:solidFill>
              </a:rPr>
              <a:t>var text1 = “</a:t>
            </a:r>
            <a:r>
              <a:rPr lang="en-US" sz="1800" dirty="0" err="1">
                <a:solidFill>
                  <a:srgbClr val="00B0F0"/>
                </a:solidFill>
              </a:rPr>
              <a:t>Texto</a:t>
            </a:r>
            <a:r>
              <a:rPr lang="en-US" sz="1800" dirty="0">
                <a:solidFill>
                  <a:srgbClr val="00B0F0"/>
                </a:solidFill>
              </a:rPr>
              <a:t> de </a:t>
            </a:r>
            <a:r>
              <a:rPr lang="en-US" sz="1800" dirty="0" err="1">
                <a:solidFill>
                  <a:srgbClr val="00B0F0"/>
                </a:solidFill>
              </a:rPr>
              <a:t>prueba</a:t>
            </a:r>
            <a:r>
              <a:rPr lang="en-US" sz="1800" dirty="0">
                <a:solidFill>
                  <a:srgbClr val="00B0F0"/>
                </a:solidFill>
              </a:rPr>
              <a:t>";       </a:t>
            </a:r>
            <a:br>
              <a:rPr lang="en-US" sz="1800" dirty="0">
                <a:solidFill>
                  <a:srgbClr val="00B0F0"/>
                </a:solidFill>
              </a:rPr>
            </a:br>
            <a:r>
              <a:rPr lang="en-US" sz="1800" dirty="0">
                <a:solidFill>
                  <a:srgbClr val="00B0F0"/>
                </a:solidFill>
              </a:rPr>
              <a:t>var text2 = text1.toUpperCase();  </a:t>
            </a:r>
            <a:r>
              <a:rPr lang="en-US" sz="1800" dirty="0">
                <a:solidFill>
                  <a:srgbClr val="92D050"/>
                </a:solidFill>
              </a:rPr>
              <a:t>// text2= TEXTO DE PRUEBA</a:t>
            </a:r>
            <a:endParaRPr lang="es-ES" sz="2400" dirty="0">
              <a:solidFill>
                <a:srgbClr val="92D05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332828" y="1817759"/>
            <a:ext cx="4138433"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Convierte un STRING mayúsculas.</a:t>
            </a:r>
          </a:p>
        </p:txBody>
      </p:sp>
      <p:sp>
        <p:nvSpPr>
          <p:cNvPr id="10" name="Google Shape;98;p18">
            <a:extLst>
              <a:ext uri="{FF2B5EF4-FFF2-40B4-BE49-F238E27FC236}">
                <a16:creationId xmlns:a16="http://schemas.microsoft.com/office/drawing/2014/main" id="{B67889F3-7B0A-4F1A-81FA-93034BBD0E8E}"/>
              </a:ext>
            </a:extLst>
          </p:cNvPr>
          <p:cNvSpPr txBox="1">
            <a:spLocks/>
          </p:cNvSpPr>
          <p:nvPr/>
        </p:nvSpPr>
        <p:spPr>
          <a:xfrm>
            <a:off x="332828" y="3143721"/>
            <a:ext cx="4962914"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b="1" dirty="0" err="1"/>
              <a:t>toLowercase</a:t>
            </a:r>
            <a:r>
              <a:rPr lang="es-ES" sz="2400" dirty="0"/>
              <a:t>();	</a:t>
            </a:r>
          </a:p>
        </p:txBody>
      </p:sp>
      <p:sp>
        <p:nvSpPr>
          <p:cNvPr id="16" name="Google Shape;98;p18">
            <a:extLst>
              <a:ext uri="{FF2B5EF4-FFF2-40B4-BE49-F238E27FC236}">
                <a16:creationId xmlns:a16="http://schemas.microsoft.com/office/drawing/2014/main" id="{53CB368E-9852-4420-BC94-4CA7E09B45C3}"/>
              </a:ext>
            </a:extLst>
          </p:cNvPr>
          <p:cNvSpPr txBox="1">
            <a:spLocks/>
          </p:cNvSpPr>
          <p:nvPr/>
        </p:nvSpPr>
        <p:spPr>
          <a:xfrm>
            <a:off x="332828" y="3644833"/>
            <a:ext cx="4222464"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Convierte un STRING a minúsculas. </a:t>
            </a:r>
          </a:p>
        </p:txBody>
      </p:sp>
      <p:sp>
        <p:nvSpPr>
          <p:cNvPr id="17" name="Google Shape;98;p18">
            <a:extLst>
              <a:ext uri="{FF2B5EF4-FFF2-40B4-BE49-F238E27FC236}">
                <a16:creationId xmlns:a16="http://schemas.microsoft.com/office/drawing/2014/main" id="{2BB7EAC9-B1C8-4828-B065-681ABC01E804}"/>
              </a:ext>
            </a:extLst>
          </p:cNvPr>
          <p:cNvSpPr txBox="1">
            <a:spLocks/>
          </p:cNvSpPr>
          <p:nvPr/>
        </p:nvSpPr>
        <p:spPr>
          <a:xfrm>
            <a:off x="304962" y="4078550"/>
            <a:ext cx="7722960" cy="82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1800" dirty="0">
                <a:solidFill>
                  <a:srgbClr val="00B0F0"/>
                </a:solidFill>
              </a:rPr>
              <a:t>var text1 = “TEXTO DE PRUEBA";       </a:t>
            </a:r>
            <a:br>
              <a:rPr lang="en-US" sz="1800" dirty="0">
                <a:solidFill>
                  <a:srgbClr val="00B0F0"/>
                </a:solidFill>
              </a:rPr>
            </a:br>
            <a:r>
              <a:rPr lang="en-US" sz="1800" dirty="0">
                <a:solidFill>
                  <a:srgbClr val="00B0F0"/>
                </a:solidFill>
              </a:rPr>
              <a:t>var text2 = text1.toUpperCase();  </a:t>
            </a:r>
            <a:r>
              <a:rPr lang="en-US" sz="1800" dirty="0">
                <a:solidFill>
                  <a:srgbClr val="92D050"/>
                </a:solidFill>
              </a:rPr>
              <a:t>// text2= </a:t>
            </a:r>
            <a:r>
              <a:rPr lang="en-US" sz="1800" dirty="0" err="1">
                <a:solidFill>
                  <a:srgbClr val="92D050"/>
                </a:solidFill>
              </a:rPr>
              <a:t>texto</a:t>
            </a:r>
            <a:r>
              <a:rPr lang="en-US" sz="1800" dirty="0">
                <a:solidFill>
                  <a:srgbClr val="92D050"/>
                </a:solidFill>
              </a:rPr>
              <a:t> de </a:t>
            </a:r>
            <a:r>
              <a:rPr lang="en-US" sz="1800" dirty="0" err="1">
                <a:solidFill>
                  <a:srgbClr val="92D050"/>
                </a:solidFill>
              </a:rPr>
              <a:t>prueba</a:t>
            </a:r>
            <a:endParaRPr lang="es-ES" sz="2400" dirty="0">
              <a:solidFill>
                <a:srgbClr val="92D050"/>
              </a:solidFill>
            </a:endParaRPr>
          </a:p>
        </p:txBody>
      </p:sp>
    </p:spTree>
    <p:extLst>
      <p:ext uri="{BB962C8B-B14F-4D97-AF65-F5344CB8AC3E}">
        <p14:creationId xmlns:p14="http://schemas.microsoft.com/office/powerpoint/2010/main" val="414445644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5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25000">
                                          <p:cBhvr additive="base">
                                            <p:cTn id="1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25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25000">
                                          <p:cBhvr additive="base">
                                            <p:cTn id="19"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25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25000">
                                          <p:cBhvr additive="base">
                                            <p:cTn id="25"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25000">
                                          <p:cBhvr additive="base">
                                            <p:cTn id="31"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14:bounceEnd="25000">
                                          <p:cBhvr additive="base">
                                            <p:cTn id="37" dur="1000" fill="hold"/>
                                            <p:tgtEl>
                                              <p:spTgt spid="17"/>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0-#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0-#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1000" fill="hold"/>
                                            <p:tgtEl>
                                              <p:spTgt spid="17"/>
                                            </p:tgtEl>
                                            <p:attrNameLst>
                                              <p:attrName>ppt_x</p:attrName>
                                            </p:attrNameLst>
                                          </p:cBhvr>
                                          <p:tavLst>
                                            <p:tav tm="0">
                                              <p:val>
                                                <p:strVal val="1+#ppt_w/2"/>
                                              </p:val>
                                            </p:tav>
                                            <p:tav tm="100000">
                                              <p:val>
                                                <p:strVal val="#ppt_x"/>
                                              </p:val>
                                            </p:tav>
                                          </p:tavLst>
                                        </p:anim>
                                        <p:anim calcmode="lin" valueType="num">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9241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19192" y="16782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 DE LOS STRINGS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32828" y="1505573"/>
            <a:ext cx="4962914" cy="501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b="1" dirty="0" err="1"/>
              <a:t>length</a:t>
            </a:r>
            <a:r>
              <a:rPr lang="es-ES" sz="2000" dirty="0"/>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332828" y="2507796"/>
            <a:ext cx="4301165" cy="772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miTexto</a:t>
            </a:r>
            <a:r>
              <a:rPr lang="es-ES" sz="1800" dirty="0">
                <a:solidFill>
                  <a:srgbClr val="00B0F0"/>
                </a:solidFill>
              </a:rPr>
              <a:t>= “Texto de prueba”;</a:t>
            </a:r>
          </a:p>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longitudTexto</a:t>
            </a:r>
            <a:r>
              <a:rPr lang="es-ES" sz="1800" dirty="0">
                <a:solidFill>
                  <a:srgbClr val="00B0F0"/>
                </a:solidFill>
              </a:rPr>
              <a:t>= </a:t>
            </a:r>
            <a:r>
              <a:rPr lang="es-ES" sz="1800" dirty="0" err="1">
                <a:solidFill>
                  <a:srgbClr val="00B0F0"/>
                </a:solidFill>
              </a:rPr>
              <a:t>miTexto.length</a:t>
            </a:r>
            <a:r>
              <a:rPr lang="es-ES" sz="1800" dirty="0">
                <a:solidFill>
                  <a:srgbClr val="00B0F0"/>
                </a:solidFill>
              </a:rPr>
              <a:t>;</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332828" y="2006685"/>
            <a:ext cx="4138433"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Calcula la longitud de un texto.</a:t>
            </a:r>
          </a:p>
        </p:txBody>
      </p:sp>
      <p:sp>
        <p:nvSpPr>
          <p:cNvPr id="10" name="Google Shape;98;p18">
            <a:extLst>
              <a:ext uri="{FF2B5EF4-FFF2-40B4-BE49-F238E27FC236}">
                <a16:creationId xmlns:a16="http://schemas.microsoft.com/office/drawing/2014/main" id="{9B36F288-4E5C-4290-9D29-B243533614D3}"/>
              </a:ext>
            </a:extLst>
          </p:cNvPr>
          <p:cNvSpPr txBox="1">
            <a:spLocks/>
          </p:cNvSpPr>
          <p:nvPr/>
        </p:nvSpPr>
        <p:spPr>
          <a:xfrm>
            <a:off x="5138777" y="2779362"/>
            <a:ext cx="2531603"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92D050"/>
                </a:solidFill>
              </a:rPr>
              <a:t>longitudTexto</a:t>
            </a:r>
            <a:r>
              <a:rPr lang="es-ES" sz="1800" dirty="0">
                <a:solidFill>
                  <a:srgbClr val="92D050"/>
                </a:solidFill>
              </a:rPr>
              <a:t>= 15</a:t>
            </a:r>
          </a:p>
        </p:txBody>
      </p:sp>
      <p:sp>
        <p:nvSpPr>
          <p:cNvPr id="15" name="Google Shape;98;p18">
            <a:extLst>
              <a:ext uri="{FF2B5EF4-FFF2-40B4-BE49-F238E27FC236}">
                <a16:creationId xmlns:a16="http://schemas.microsoft.com/office/drawing/2014/main" id="{C58C1E70-BE63-4F15-8AB9-7335ADFB562B}"/>
              </a:ext>
            </a:extLst>
          </p:cNvPr>
          <p:cNvSpPr txBox="1">
            <a:spLocks/>
          </p:cNvSpPr>
          <p:nvPr/>
        </p:nvSpPr>
        <p:spPr>
          <a:xfrm>
            <a:off x="340113" y="3280473"/>
            <a:ext cx="1606965" cy="645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b="1" dirty="0" err="1"/>
              <a:t>concat</a:t>
            </a:r>
            <a:r>
              <a:rPr lang="es-ES" sz="2400" dirty="0"/>
              <a:t>;	</a:t>
            </a:r>
          </a:p>
        </p:txBody>
      </p:sp>
      <p:sp>
        <p:nvSpPr>
          <p:cNvPr id="16" name="Google Shape;98;p18">
            <a:extLst>
              <a:ext uri="{FF2B5EF4-FFF2-40B4-BE49-F238E27FC236}">
                <a16:creationId xmlns:a16="http://schemas.microsoft.com/office/drawing/2014/main" id="{8C615347-55F4-49FC-AE6F-6ACA73566733}"/>
              </a:ext>
            </a:extLst>
          </p:cNvPr>
          <p:cNvSpPr txBox="1">
            <a:spLocks/>
          </p:cNvSpPr>
          <p:nvPr/>
        </p:nvSpPr>
        <p:spPr>
          <a:xfrm>
            <a:off x="372178" y="3757556"/>
            <a:ext cx="4222464" cy="10266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text1 = “Primer texto";</a:t>
            </a:r>
            <a:br>
              <a:rPr lang="es-ES" sz="2400" dirty="0">
                <a:solidFill>
                  <a:srgbClr val="00B0F0"/>
                </a:solidFill>
              </a:rPr>
            </a:br>
            <a:r>
              <a:rPr lang="es-ES" sz="1800" dirty="0" err="1">
                <a:solidFill>
                  <a:srgbClr val="00B0F0"/>
                </a:solidFill>
              </a:rPr>
              <a:t>var</a:t>
            </a:r>
            <a:r>
              <a:rPr lang="es-ES" sz="1800" dirty="0">
                <a:solidFill>
                  <a:srgbClr val="00B0F0"/>
                </a:solidFill>
              </a:rPr>
              <a:t> text2 = “Segundo texto";</a:t>
            </a:r>
            <a:br>
              <a:rPr lang="es-ES" sz="2400" dirty="0">
                <a:solidFill>
                  <a:srgbClr val="00B0F0"/>
                </a:solidFill>
              </a:rPr>
            </a:br>
            <a:r>
              <a:rPr lang="es-ES" sz="1800" dirty="0" err="1">
                <a:solidFill>
                  <a:srgbClr val="00B0F0"/>
                </a:solidFill>
              </a:rPr>
              <a:t>var</a:t>
            </a:r>
            <a:r>
              <a:rPr lang="es-ES" sz="1800" dirty="0">
                <a:solidFill>
                  <a:srgbClr val="00B0F0"/>
                </a:solidFill>
              </a:rPr>
              <a:t> text3 = text1.concat(" ", text2);</a:t>
            </a:r>
            <a:endParaRPr lang="es-ES" sz="2400" dirty="0">
              <a:solidFill>
                <a:srgbClr val="00B0F0"/>
              </a:solidFill>
            </a:endParaRPr>
          </a:p>
        </p:txBody>
      </p:sp>
      <p:sp>
        <p:nvSpPr>
          <p:cNvPr id="17" name="Google Shape;98;p18">
            <a:extLst>
              <a:ext uri="{FF2B5EF4-FFF2-40B4-BE49-F238E27FC236}">
                <a16:creationId xmlns:a16="http://schemas.microsoft.com/office/drawing/2014/main" id="{A3E87D48-E70F-42F8-9C3C-4E3F48A15760}"/>
              </a:ext>
            </a:extLst>
          </p:cNvPr>
          <p:cNvSpPr txBox="1">
            <a:spLocks/>
          </p:cNvSpPr>
          <p:nvPr/>
        </p:nvSpPr>
        <p:spPr>
          <a:xfrm>
            <a:off x="4776944" y="3647960"/>
            <a:ext cx="3815153" cy="1245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rgbClr val="92D050"/>
                </a:solidFill>
              </a:rPr>
              <a:t>Concatena dos textos. Su uso es exactamente igual al operador de concatenación + </a:t>
            </a:r>
          </a:p>
        </p:txBody>
      </p:sp>
    </p:spTree>
    <p:extLst>
      <p:ext uri="{BB962C8B-B14F-4D97-AF65-F5344CB8AC3E}">
        <p14:creationId xmlns:p14="http://schemas.microsoft.com/office/powerpoint/2010/main" val="391573555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5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25000">
                                          <p:cBhvr additive="base">
                                            <p:cTn id="1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25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25000">
                                          <p:cBhvr additive="base">
                                            <p:cTn id="19"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25000">
                                          <p:cBhvr additive="base">
                                            <p:cTn id="25"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25000">
                                          <p:cBhvr additive="base">
                                            <p:cTn id="31"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14:presetBounceEnd="25000">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14:bounceEnd="25000">
                                          <p:cBhvr additive="base">
                                            <p:cTn id="37" dur="1000" fill="hold"/>
                                            <p:tgtEl>
                                              <p:spTgt spid="17"/>
                                            </p:tgtEl>
                                            <p:attrNameLst>
                                              <p:attrName>ppt_x</p:attrName>
                                            </p:attrNameLst>
                                          </p:cBhvr>
                                          <p:tavLst>
                                            <p:tav tm="0">
                                              <p:val>
                                                <p:strVal val="0-#ppt_w/2"/>
                                              </p:val>
                                            </p:tav>
                                            <p:tav tm="100000">
                                              <p:val>
                                                <p:strVal val="#ppt_x"/>
                                              </p:val>
                                            </p:tav>
                                          </p:tavLst>
                                        </p:anim>
                                        <p:anim calcmode="lin" valueType="num" p14:bounceEnd="25000">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14:presetBounceEnd="25000">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14:bounceEnd="25000">
                                          <p:cBhvr additive="base">
                                            <p:cTn id="43" dur="1000" fill="hold"/>
                                            <p:tgtEl>
                                              <p:spTgt spid="16"/>
                                            </p:tgtEl>
                                            <p:attrNameLst>
                                              <p:attrName>ppt_x</p:attrName>
                                            </p:attrNameLst>
                                          </p:cBhvr>
                                          <p:tavLst>
                                            <p:tav tm="0">
                                              <p:val>
                                                <p:strVal val="1+#ppt_w/2"/>
                                              </p:val>
                                            </p:tav>
                                            <p:tav tm="100000">
                                              <p:val>
                                                <p:strVal val="#ppt_x"/>
                                              </p:val>
                                            </p:tav>
                                          </p:tavLst>
                                        </p:anim>
                                        <p:anim calcmode="lin" valueType="num" p14:bounceEnd="25000">
                                          <p:cBhvr additive="base">
                                            <p:cTn id="44"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5" grpId="0"/>
          <p:bldP spid="16" grpId="0"/>
          <p:bldP spid="1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0-#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1000" fill="hold"/>
                                            <p:tgtEl>
                                              <p:spTgt spid="17"/>
                                            </p:tgtEl>
                                            <p:attrNameLst>
                                              <p:attrName>ppt_x</p:attrName>
                                            </p:attrNameLst>
                                          </p:cBhvr>
                                          <p:tavLst>
                                            <p:tav tm="0">
                                              <p:val>
                                                <p:strVal val="0-#ppt_w/2"/>
                                              </p:val>
                                            </p:tav>
                                            <p:tav tm="100000">
                                              <p:val>
                                                <p:strVal val="#ppt_x"/>
                                              </p:val>
                                            </p:tav>
                                          </p:tavLst>
                                        </p:anim>
                                        <p:anim calcmode="lin" valueType="num">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000" fill="hold"/>
                                            <p:tgtEl>
                                              <p:spTgt spid="16"/>
                                            </p:tgtEl>
                                            <p:attrNameLst>
                                              <p:attrName>ppt_x</p:attrName>
                                            </p:attrNameLst>
                                          </p:cBhvr>
                                          <p:tavLst>
                                            <p:tav tm="0">
                                              <p:val>
                                                <p:strVal val="1+#ppt_w/2"/>
                                              </p:val>
                                            </p:tav>
                                            <p:tav tm="100000">
                                              <p:val>
                                                <p:strVal val="#ppt_x"/>
                                              </p:val>
                                            </p:tav>
                                          </p:tavLst>
                                        </p:anim>
                                        <p:anim calcmode="lin" valueType="num">
                                          <p:cBhvr additive="base">
                                            <p:cTn id="44"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5" grpId="0"/>
          <p:bldP spid="16" grpId="0"/>
          <p:bldP spid="1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9241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19192" y="16782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 DE LOS STRINGS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962" y="1301533"/>
            <a:ext cx="1416746" cy="501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b="1" dirty="0" err="1"/>
              <a:t>Substr</a:t>
            </a:r>
            <a:r>
              <a:rPr lang="es-ES" sz="2000" b="1" dirty="0"/>
              <a:t>()</a:t>
            </a:r>
            <a:r>
              <a:rPr lang="es-ES" sz="2000" dirty="0"/>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304962" y="2303756"/>
            <a:ext cx="4440033" cy="772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miTexto</a:t>
            </a:r>
            <a:r>
              <a:rPr lang="es-ES" sz="1800" dirty="0">
                <a:solidFill>
                  <a:srgbClr val="00B0F0"/>
                </a:solidFill>
              </a:rPr>
              <a:t> = “Pera, Banana, Kiwi";</a:t>
            </a:r>
            <a:br>
              <a:rPr lang="es-ES" sz="2400" dirty="0">
                <a:solidFill>
                  <a:srgbClr val="00B0F0"/>
                </a:solidFill>
              </a:rPr>
            </a:br>
            <a:r>
              <a:rPr lang="es-ES" sz="1800" dirty="0" err="1">
                <a:solidFill>
                  <a:srgbClr val="00B0F0"/>
                </a:solidFill>
              </a:rPr>
              <a:t>var</a:t>
            </a:r>
            <a:r>
              <a:rPr lang="es-ES" sz="1800" dirty="0">
                <a:solidFill>
                  <a:srgbClr val="00B0F0"/>
                </a:solidFill>
              </a:rPr>
              <a:t>  miTexto2 = </a:t>
            </a:r>
            <a:r>
              <a:rPr lang="es-ES" sz="1800" dirty="0" err="1">
                <a:solidFill>
                  <a:srgbClr val="00B0F0"/>
                </a:solidFill>
              </a:rPr>
              <a:t>str.substring</a:t>
            </a:r>
            <a:r>
              <a:rPr lang="es-ES" sz="1800" dirty="0">
                <a:solidFill>
                  <a:srgbClr val="00B0F0"/>
                </a:solidFill>
              </a:rPr>
              <a:t>(6, 12);</a:t>
            </a:r>
            <a:endParaRPr lang="es-ES" sz="2400" dirty="0">
              <a:solidFill>
                <a:srgbClr val="00B0F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304962" y="1802645"/>
            <a:ext cx="3294973"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Extrae parte de un STRING</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321670" y="2988359"/>
            <a:ext cx="1680125"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b="1" dirty="0" err="1"/>
              <a:t>replace</a:t>
            </a:r>
            <a:r>
              <a:rPr lang="es-ES" sz="2400" dirty="0"/>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321670" y="3990582"/>
            <a:ext cx="5522272" cy="7972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miTexto</a:t>
            </a:r>
            <a:r>
              <a:rPr lang="es-ES" sz="1800" dirty="0">
                <a:solidFill>
                  <a:srgbClr val="00B0F0"/>
                </a:solidFill>
              </a:rPr>
              <a:t> = “Buenas tardes";</a:t>
            </a:r>
            <a:br>
              <a:rPr lang="es-ES" sz="2400" dirty="0">
                <a:solidFill>
                  <a:srgbClr val="00B0F0"/>
                </a:solidFill>
              </a:rPr>
            </a:br>
            <a:r>
              <a:rPr lang="es-ES" sz="1800" dirty="0" err="1">
                <a:solidFill>
                  <a:srgbClr val="00B0F0"/>
                </a:solidFill>
              </a:rPr>
              <a:t>var</a:t>
            </a:r>
            <a:r>
              <a:rPr lang="es-ES" sz="1800" dirty="0">
                <a:solidFill>
                  <a:srgbClr val="00B0F0"/>
                </a:solidFill>
              </a:rPr>
              <a:t>  miTexto2 = </a:t>
            </a:r>
            <a:r>
              <a:rPr lang="es-ES" sz="1800" dirty="0" err="1">
                <a:solidFill>
                  <a:srgbClr val="00B0F0"/>
                </a:solidFill>
              </a:rPr>
              <a:t>str.replace</a:t>
            </a:r>
            <a:r>
              <a:rPr lang="es-ES" sz="1800" dirty="0">
                <a:solidFill>
                  <a:srgbClr val="00B0F0"/>
                </a:solidFill>
              </a:rPr>
              <a:t>(“tardes", “noches");</a:t>
            </a:r>
            <a:endParaRPr lang="es-ES" sz="240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321670" y="3489471"/>
            <a:ext cx="3736689"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solidFill>
                  <a:schemeClr val="accent3">
                    <a:lumMod val="75000"/>
                  </a:schemeClr>
                </a:solidFill>
              </a:rPr>
              <a:t>Reemplaza un texto por otro. </a:t>
            </a: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5763038" y="2571750"/>
            <a:ext cx="2565416"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miTexto2 = Banana</a:t>
            </a:r>
            <a:endParaRPr lang="es-ES" sz="2400" dirty="0">
              <a:solidFill>
                <a:srgbClr val="92D050"/>
              </a:solidFill>
            </a:endParaRPr>
          </a:p>
        </p:txBody>
      </p:sp>
      <p:sp>
        <p:nvSpPr>
          <p:cNvPr id="15" name="Google Shape;98;p18">
            <a:extLst>
              <a:ext uri="{FF2B5EF4-FFF2-40B4-BE49-F238E27FC236}">
                <a16:creationId xmlns:a16="http://schemas.microsoft.com/office/drawing/2014/main" id="{5B14DAD5-E8F3-499C-AA91-7661FBCFA795}"/>
              </a:ext>
            </a:extLst>
          </p:cNvPr>
          <p:cNvSpPr txBox="1">
            <a:spLocks/>
          </p:cNvSpPr>
          <p:nvPr/>
        </p:nvSpPr>
        <p:spPr>
          <a:xfrm>
            <a:off x="5715335" y="4269749"/>
            <a:ext cx="3491484"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 miTexto2= Buenas noches</a:t>
            </a:r>
            <a:endParaRPr lang="es-ES" sz="2400" dirty="0">
              <a:solidFill>
                <a:srgbClr val="92D050"/>
              </a:solidFill>
            </a:endParaRPr>
          </a:p>
        </p:txBody>
      </p:sp>
    </p:spTree>
    <p:extLst>
      <p:ext uri="{BB962C8B-B14F-4D97-AF65-F5344CB8AC3E}">
        <p14:creationId xmlns:p14="http://schemas.microsoft.com/office/powerpoint/2010/main" val="29127602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5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25000">
                                          <p:cBhvr additive="base">
                                            <p:cTn id="1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25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25000">
                                          <p:cBhvr additive="base">
                                            <p:cTn id="19"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25000">
                                          <p:cBhvr additive="base">
                                            <p:cTn id="25"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25000">
                                          <p:cBhvr additive="base">
                                            <p:cTn id="31"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14:presetBounceEnd="25000">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14:bounceEnd="25000">
                                          <p:cBhvr additive="base">
                                            <p:cTn id="37"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3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14:presetBounceEnd="25000">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14:bounceEnd="25000">
                                          <p:cBhvr additive="base">
                                            <p:cTn id="43" dur="1000" fill="hold"/>
                                            <p:tgtEl>
                                              <p:spTgt spid="13"/>
                                            </p:tgtEl>
                                            <p:attrNameLst>
                                              <p:attrName>ppt_x</p:attrName>
                                            </p:attrNameLst>
                                          </p:cBhvr>
                                          <p:tavLst>
                                            <p:tav tm="0">
                                              <p:val>
                                                <p:strVal val="1+#ppt_w/2"/>
                                              </p:val>
                                            </p:tav>
                                            <p:tav tm="100000">
                                              <p:val>
                                                <p:strVal val="#ppt_x"/>
                                              </p:val>
                                            </p:tav>
                                          </p:tavLst>
                                        </p:anim>
                                        <p:anim calcmode="lin" valueType="num" p14:bounceEnd="25000">
                                          <p:cBhvr additive="base">
                                            <p:cTn id="4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14:presetBounceEnd="25000">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14:bounceEnd="25000">
                                          <p:cBhvr additive="base">
                                            <p:cTn id="49" dur="1000" fill="hold"/>
                                            <p:tgtEl>
                                              <p:spTgt spid="15"/>
                                            </p:tgtEl>
                                            <p:attrNameLst>
                                              <p:attrName>ppt_x</p:attrName>
                                            </p:attrNameLst>
                                          </p:cBhvr>
                                          <p:tavLst>
                                            <p:tav tm="0">
                                              <p:val>
                                                <p:strVal val="1+#ppt_w/2"/>
                                              </p:val>
                                            </p:tav>
                                            <p:tav tm="100000">
                                              <p:val>
                                                <p:strVal val="#ppt_x"/>
                                              </p:val>
                                            </p:tav>
                                          </p:tavLst>
                                        </p:anim>
                                        <p:anim calcmode="lin" valueType="num" p14:bounceEnd="25000">
                                          <p:cBhvr additive="base">
                                            <p:cTn id="5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P spid="10" grpId="0"/>
          <p:bldP spid="1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0-#ppt_w/2"/>
                                              </p:val>
                                            </p:tav>
                                            <p:tav tm="100000">
                                              <p:val>
                                                <p:strVal val="#ppt_x"/>
                                              </p:val>
                                            </p:tav>
                                          </p:tavLst>
                                        </p:anim>
                                        <p:anim calcmode="lin" valueType="num">
                                          <p:cBhvr additive="base">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0-#ppt_w/2"/>
                                              </p:val>
                                            </p:tav>
                                            <p:tav tm="100000">
                                              <p:val>
                                                <p:strVal val="#ppt_x"/>
                                              </p:val>
                                            </p:tav>
                                          </p:tavLst>
                                        </p:anim>
                                        <p:anim calcmode="lin" valueType="num">
                                          <p:cBhvr additive="base">
                                            <p:cTn id="3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1+#ppt_w/2"/>
                                              </p:val>
                                            </p:tav>
                                            <p:tav tm="100000">
                                              <p:val>
                                                <p:strVal val="#ppt_x"/>
                                              </p:val>
                                            </p:tav>
                                          </p:tavLst>
                                        </p:anim>
                                        <p:anim calcmode="lin" valueType="num">
                                          <p:cBhvr additive="base">
                                            <p:cTn id="4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000" fill="hold"/>
                                            <p:tgtEl>
                                              <p:spTgt spid="15"/>
                                            </p:tgtEl>
                                            <p:attrNameLst>
                                              <p:attrName>ppt_x</p:attrName>
                                            </p:attrNameLst>
                                          </p:cBhvr>
                                          <p:tavLst>
                                            <p:tav tm="0">
                                              <p:val>
                                                <p:strVal val="1+#ppt_w/2"/>
                                              </p:val>
                                            </p:tav>
                                            <p:tav tm="100000">
                                              <p:val>
                                                <p:strVal val="#ppt_x"/>
                                              </p:val>
                                            </p:tav>
                                          </p:tavLst>
                                        </p:anim>
                                        <p:anim calcmode="lin" valueType="num">
                                          <p:cBhvr additive="base">
                                            <p:cTn id="5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P spid="10" grpId="0"/>
          <p:bldP spid="1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392413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519192" y="167827"/>
            <a:ext cx="3567033" cy="6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 DE LOS STRINGS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962" y="1301533"/>
            <a:ext cx="4962914" cy="501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b="1" dirty="0" err="1"/>
              <a:t>charAt</a:t>
            </a:r>
            <a:r>
              <a:rPr lang="es-ES" sz="2000" b="1" dirty="0"/>
              <a:t>()</a:t>
            </a:r>
            <a:r>
              <a:rPr lang="es-ES" sz="2000" dirty="0"/>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304962" y="2520800"/>
            <a:ext cx="3193940" cy="772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str</a:t>
            </a:r>
            <a:r>
              <a:rPr lang="es-ES" sz="1800" dirty="0">
                <a:solidFill>
                  <a:srgbClr val="00B0F0"/>
                </a:solidFill>
              </a:rPr>
              <a:t> = “Hola alumnos";</a:t>
            </a:r>
            <a:br>
              <a:rPr lang="es-ES" sz="1800" dirty="0">
                <a:solidFill>
                  <a:srgbClr val="00B0F0"/>
                </a:solidFill>
              </a:rPr>
            </a:br>
            <a:r>
              <a:rPr lang="es-ES" sz="1800" dirty="0" err="1">
                <a:solidFill>
                  <a:srgbClr val="00B0F0"/>
                </a:solidFill>
              </a:rPr>
              <a:t>str.charAt</a:t>
            </a:r>
            <a:r>
              <a:rPr lang="es-ES" sz="1800" dirty="0">
                <a:solidFill>
                  <a:srgbClr val="00B0F0"/>
                </a:solidFill>
              </a:rPr>
              <a:t>(0);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304962" y="1802645"/>
            <a:ext cx="8302489" cy="769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chemeClr val="accent3">
                    <a:lumMod val="75000"/>
                  </a:schemeClr>
                </a:solidFill>
              </a:rPr>
              <a:t>Devuelve el carácter en un índice (posición) especificado en una cadena.</a:t>
            </a:r>
          </a:p>
          <a:p>
            <a:pPr marL="139700" indent="0">
              <a:buNone/>
            </a:pPr>
            <a:r>
              <a:rPr lang="es-ES" sz="1800" dirty="0">
                <a:solidFill>
                  <a:schemeClr val="accent3">
                    <a:lumMod val="75000"/>
                  </a:schemeClr>
                </a:solidFill>
              </a:rPr>
              <a:t>Se empieza a contar desde cero.</a:t>
            </a:r>
            <a:endParaRPr lang="es-ES" sz="2400" dirty="0">
              <a:solidFill>
                <a:schemeClr val="accent3">
                  <a:lumMod val="75000"/>
                </a:schemeClr>
              </a:solidFill>
            </a:endParaRP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4443394" y="2806083"/>
            <a:ext cx="1853969"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//Devuelve H</a:t>
            </a:r>
            <a:endParaRPr lang="es-ES" sz="2400" dirty="0">
              <a:solidFill>
                <a:srgbClr val="92D050"/>
              </a:solidFill>
            </a:endParaRPr>
          </a:p>
        </p:txBody>
      </p:sp>
      <p:sp>
        <p:nvSpPr>
          <p:cNvPr id="16" name="Google Shape;98;p18">
            <a:extLst>
              <a:ext uri="{FF2B5EF4-FFF2-40B4-BE49-F238E27FC236}">
                <a16:creationId xmlns:a16="http://schemas.microsoft.com/office/drawing/2014/main" id="{06412827-B506-44E3-B175-6CBDBA480EE2}"/>
              </a:ext>
            </a:extLst>
          </p:cNvPr>
          <p:cNvSpPr txBox="1">
            <a:spLocks/>
          </p:cNvSpPr>
          <p:nvPr/>
        </p:nvSpPr>
        <p:spPr>
          <a:xfrm>
            <a:off x="304961" y="3391334"/>
            <a:ext cx="2937003" cy="477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chemeClr val="accent3">
                    <a:lumMod val="75000"/>
                  </a:schemeClr>
                </a:solidFill>
              </a:rPr>
              <a:t>Otra forma de hacerlo:</a:t>
            </a:r>
            <a:endParaRPr lang="es-ES" sz="2400" dirty="0">
              <a:solidFill>
                <a:schemeClr val="accent3">
                  <a:lumMod val="75000"/>
                </a:schemeClr>
              </a:solidFill>
            </a:endParaRPr>
          </a:p>
        </p:txBody>
      </p:sp>
      <p:sp>
        <p:nvSpPr>
          <p:cNvPr id="17" name="Google Shape;98;p18">
            <a:extLst>
              <a:ext uri="{FF2B5EF4-FFF2-40B4-BE49-F238E27FC236}">
                <a16:creationId xmlns:a16="http://schemas.microsoft.com/office/drawing/2014/main" id="{84EE881D-7DA4-496F-AA7D-98E53F25A093}"/>
              </a:ext>
            </a:extLst>
          </p:cNvPr>
          <p:cNvSpPr txBox="1">
            <a:spLocks/>
          </p:cNvSpPr>
          <p:nvPr/>
        </p:nvSpPr>
        <p:spPr>
          <a:xfrm>
            <a:off x="304962" y="3888170"/>
            <a:ext cx="3193940" cy="772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err="1">
                <a:solidFill>
                  <a:srgbClr val="00B0F0"/>
                </a:solidFill>
              </a:rPr>
              <a:t>var</a:t>
            </a:r>
            <a:r>
              <a:rPr lang="es-ES" sz="1800" dirty="0">
                <a:solidFill>
                  <a:srgbClr val="00B0F0"/>
                </a:solidFill>
              </a:rPr>
              <a:t> </a:t>
            </a:r>
            <a:r>
              <a:rPr lang="es-ES" sz="1800" dirty="0" err="1">
                <a:solidFill>
                  <a:srgbClr val="00B0F0"/>
                </a:solidFill>
              </a:rPr>
              <a:t>str</a:t>
            </a:r>
            <a:r>
              <a:rPr lang="es-ES" sz="1800" dirty="0">
                <a:solidFill>
                  <a:srgbClr val="00B0F0"/>
                </a:solidFill>
              </a:rPr>
              <a:t> = “Hola alumnos";</a:t>
            </a:r>
            <a:br>
              <a:rPr lang="es-ES" sz="1800" dirty="0">
                <a:solidFill>
                  <a:srgbClr val="00B0F0"/>
                </a:solidFill>
              </a:rPr>
            </a:br>
            <a:r>
              <a:rPr lang="es-ES" sz="1800" dirty="0" err="1">
                <a:solidFill>
                  <a:srgbClr val="00B0F0"/>
                </a:solidFill>
              </a:rPr>
              <a:t>str</a:t>
            </a:r>
            <a:r>
              <a:rPr lang="es-ES" sz="1800" dirty="0">
                <a:solidFill>
                  <a:srgbClr val="00B0F0"/>
                </a:solidFill>
              </a:rPr>
              <a:t>[3];</a:t>
            </a:r>
          </a:p>
        </p:txBody>
      </p:sp>
      <p:sp>
        <p:nvSpPr>
          <p:cNvPr id="18" name="Google Shape;98;p18">
            <a:extLst>
              <a:ext uri="{FF2B5EF4-FFF2-40B4-BE49-F238E27FC236}">
                <a16:creationId xmlns:a16="http://schemas.microsoft.com/office/drawing/2014/main" id="{B0178D83-2A7E-4801-BAF0-AF848CFD5F51}"/>
              </a:ext>
            </a:extLst>
          </p:cNvPr>
          <p:cNvSpPr txBox="1">
            <a:spLocks/>
          </p:cNvSpPr>
          <p:nvPr/>
        </p:nvSpPr>
        <p:spPr>
          <a:xfrm>
            <a:off x="4456206" y="3804870"/>
            <a:ext cx="1853969" cy="58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solidFill>
                  <a:srgbClr val="92D050"/>
                </a:solidFill>
              </a:rPr>
              <a:t>//Devuelve a</a:t>
            </a:r>
            <a:endParaRPr lang="es-ES" sz="2400" dirty="0">
              <a:solidFill>
                <a:srgbClr val="92D050"/>
              </a:solidFill>
            </a:endParaRPr>
          </a:p>
        </p:txBody>
      </p:sp>
      <p:sp>
        <p:nvSpPr>
          <p:cNvPr id="19" name="Google Shape;98;p18">
            <a:extLst>
              <a:ext uri="{FF2B5EF4-FFF2-40B4-BE49-F238E27FC236}">
                <a16:creationId xmlns:a16="http://schemas.microsoft.com/office/drawing/2014/main" id="{F6E3E039-50A9-4C1A-895B-A5DC136C71AE}"/>
              </a:ext>
            </a:extLst>
          </p:cNvPr>
          <p:cNvSpPr txBox="1">
            <a:spLocks/>
          </p:cNvSpPr>
          <p:nvPr/>
        </p:nvSpPr>
        <p:spPr>
          <a:xfrm>
            <a:off x="1747967" y="4660847"/>
            <a:ext cx="7244821" cy="501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600" dirty="0"/>
              <a:t>https://www.w3schools.com/js/js_string_methods.asp	</a:t>
            </a:r>
          </a:p>
        </p:txBody>
      </p:sp>
    </p:spTree>
    <p:extLst>
      <p:ext uri="{BB962C8B-B14F-4D97-AF65-F5344CB8AC3E}">
        <p14:creationId xmlns:p14="http://schemas.microsoft.com/office/powerpoint/2010/main" val="306846518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5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25000">
                                          <p:cBhvr additive="base">
                                            <p:cTn id="1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25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25000">
                                          <p:cBhvr additive="base">
                                            <p:cTn id="19"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25000">
                                          <p:cBhvr additive="base">
                                            <p:cTn id="25"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25000">
                                          <p:cBhvr additive="base">
                                            <p:cTn id="31"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14:bounceEnd="25000">
                                          <p:cBhvr additive="base">
                                            <p:cTn id="37" dur="1000" fill="hold"/>
                                            <p:tgtEl>
                                              <p:spTgt spid="17"/>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14:presetBounceEnd="25000">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14:bounceEnd="25000">
                                          <p:cBhvr additive="base">
                                            <p:cTn id="43" dur="1000" fill="hold"/>
                                            <p:tgtEl>
                                              <p:spTgt spid="18"/>
                                            </p:tgtEl>
                                            <p:attrNameLst>
                                              <p:attrName>ppt_x</p:attrName>
                                            </p:attrNameLst>
                                          </p:cBhvr>
                                          <p:tavLst>
                                            <p:tav tm="0">
                                              <p:val>
                                                <p:strVal val="1+#ppt_w/2"/>
                                              </p:val>
                                            </p:tav>
                                            <p:tav tm="100000">
                                              <p:val>
                                                <p:strVal val="#ppt_x"/>
                                              </p:val>
                                            </p:tav>
                                          </p:tavLst>
                                        </p:anim>
                                        <p:anim calcmode="lin" valueType="num" p14:bounceEnd="25000">
                                          <p:cBhvr additive="base">
                                            <p:cTn id="44"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14:presetBounceEnd="25000">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14:bounceEnd="25000">
                                          <p:cBhvr additive="base">
                                            <p:cTn id="49"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5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0-#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1000" fill="hold"/>
                                            <p:tgtEl>
                                              <p:spTgt spid="17"/>
                                            </p:tgtEl>
                                            <p:attrNameLst>
                                              <p:attrName>ppt_x</p:attrName>
                                            </p:attrNameLst>
                                          </p:cBhvr>
                                          <p:tavLst>
                                            <p:tav tm="0">
                                              <p:val>
                                                <p:strVal val="1+#ppt_w/2"/>
                                              </p:val>
                                            </p:tav>
                                            <p:tav tm="100000">
                                              <p:val>
                                                <p:strVal val="#ppt_x"/>
                                              </p:val>
                                            </p:tav>
                                          </p:tavLst>
                                        </p:anim>
                                        <p:anim calcmode="lin" valueType="num">
                                          <p:cBhvr additive="base">
                                            <p:cTn id="3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000" fill="hold"/>
                                            <p:tgtEl>
                                              <p:spTgt spid="18"/>
                                            </p:tgtEl>
                                            <p:attrNameLst>
                                              <p:attrName>ppt_x</p:attrName>
                                            </p:attrNameLst>
                                          </p:cBhvr>
                                          <p:tavLst>
                                            <p:tav tm="0">
                                              <p:val>
                                                <p:strVal val="1+#ppt_w/2"/>
                                              </p:val>
                                            </p:tav>
                                            <p:tav tm="100000">
                                              <p:val>
                                                <p:strVal val="#ppt_x"/>
                                              </p:val>
                                            </p:tav>
                                          </p:tavLst>
                                        </p:anim>
                                        <p:anim calcmode="lin" valueType="num">
                                          <p:cBhvr additive="base">
                                            <p:cTn id="44"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1000" fill="hold"/>
                                            <p:tgtEl>
                                              <p:spTgt spid="19"/>
                                            </p:tgtEl>
                                            <p:attrNameLst>
                                              <p:attrName>ppt_x</p:attrName>
                                            </p:attrNameLst>
                                          </p:cBhvr>
                                          <p:tavLst>
                                            <p:tav tm="0">
                                              <p:val>
                                                <p:strVal val="0-#ppt_w/2"/>
                                              </p:val>
                                            </p:tav>
                                            <p:tav tm="100000">
                                              <p:val>
                                                <p:strVal val="#ppt_x"/>
                                              </p:val>
                                            </p:tav>
                                          </p:tavLst>
                                        </p:anim>
                                        <p:anim calcmode="lin" valueType="num">
                                          <p:cBhvr additive="base">
                                            <p:cTn id="5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51707" y="312009"/>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CONDICIONALES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1962618"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err="1"/>
              <a:t>If</a:t>
            </a:r>
            <a:r>
              <a:rPr lang="es-ES" sz="2400" dirty="0"/>
              <a:t>…</a:t>
            </a:r>
            <a:r>
              <a:rPr lang="es-ES" sz="2400" dirty="0" err="1"/>
              <a:t>else</a:t>
            </a:r>
            <a:endParaRPr lang="es-ES" sz="2400" dirty="0"/>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422275" y="2453814"/>
            <a:ext cx="7988300" cy="2538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dirty="0" err="1">
                <a:solidFill>
                  <a:srgbClr val="00B0F0"/>
                </a:solidFill>
              </a:rPr>
              <a:t>If</a:t>
            </a:r>
            <a:r>
              <a:rPr lang="es-ES" sz="2000" dirty="0">
                <a:solidFill>
                  <a:srgbClr val="00B0F0"/>
                </a:solidFill>
              </a:rPr>
              <a:t>(</a:t>
            </a:r>
            <a:r>
              <a:rPr lang="es-ES" sz="2000" dirty="0">
                <a:solidFill>
                  <a:srgbClr val="92D050"/>
                </a:solidFill>
              </a:rPr>
              <a:t>condición a cumplir</a:t>
            </a:r>
            <a:r>
              <a:rPr lang="es-ES" sz="2000" dirty="0">
                <a:solidFill>
                  <a:srgbClr val="00B0F0"/>
                </a:solidFill>
              </a:rPr>
              <a:t>){</a:t>
            </a:r>
            <a:r>
              <a:rPr lang="es-ES" sz="2000" dirty="0">
                <a:solidFill>
                  <a:srgbClr val="92D050"/>
                </a:solidFill>
              </a:rPr>
              <a:t>sentencia a ejecutar</a:t>
            </a:r>
            <a:r>
              <a:rPr lang="es-ES" sz="2000" dirty="0">
                <a:solidFill>
                  <a:srgbClr val="00B0F0"/>
                </a:solidFill>
              </a:rPr>
              <a:t>}</a:t>
            </a:r>
          </a:p>
          <a:p>
            <a:pPr marL="139700" indent="0">
              <a:buNone/>
            </a:pPr>
            <a:r>
              <a:rPr lang="es-ES" sz="2000" dirty="0" err="1">
                <a:solidFill>
                  <a:srgbClr val="00B0F0"/>
                </a:solidFill>
              </a:rPr>
              <a:t>else</a:t>
            </a:r>
            <a:r>
              <a:rPr lang="es-ES" sz="2000" dirty="0">
                <a:solidFill>
                  <a:srgbClr val="00B0F0"/>
                </a:solidFill>
              </a:rPr>
              <a:t> </a:t>
            </a:r>
            <a:r>
              <a:rPr lang="es-ES" sz="2000" dirty="0" err="1">
                <a:solidFill>
                  <a:srgbClr val="00B0F0"/>
                </a:solidFill>
              </a:rPr>
              <a:t>if</a:t>
            </a:r>
            <a:r>
              <a:rPr lang="es-ES" sz="2000" dirty="0">
                <a:solidFill>
                  <a:srgbClr val="00B0F0"/>
                </a:solidFill>
              </a:rPr>
              <a:t>(</a:t>
            </a:r>
            <a:r>
              <a:rPr lang="es-ES" sz="2000" dirty="0">
                <a:solidFill>
                  <a:srgbClr val="92D050"/>
                </a:solidFill>
              </a:rPr>
              <a:t>condición a cumplir</a:t>
            </a:r>
            <a:r>
              <a:rPr lang="es-ES" sz="2000" dirty="0">
                <a:solidFill>
                  <a:srgbClr val="00B0F0"/>
                </a:solidFill>
              </a:rPr>
              <a:t>){</a:t>
            </a:r>
            <a:r>
              <a:rPr lang="es-ES" sz="2000" dirty="0">
                <a:solidFill>
                  <a:srgbClr val="92D050"/>
                </a:solidFill>
              </a:rPr>
              <a:t>sentencia a ejecutar</a:t>
            </a:r>
            <a:r>
              <a:rPr lang="es-ES" sz="2000" dirty="0">
                <a:solidFill>
                  <a:srgbClr val="00B0F0"/>
                </a:solidFill>
              </a:rPr>
              <a:t>}</a:t>
            </a:r>
          </a:p>
          <a:p>
            <a:pPr marL="139700" indent="0">
              <a:buNone/>
            </a:pPr>
            <a:r>
              <a:rPr lang="es-ES" sz="2000" dirty="0" err="1">
                <a:solidFill>
                  <a:srgbClr val="00B0F0"/>
                </a:solidFill>
              </a:rPr>
              <a:t>else</a:t>
            </a:r>
            <a:r>
              <a:rPr lang="es-ES" sz="2000" dirty="0">
                <a:solidFill>
                  <a:srgbClr val="00B0F0"/>
                </a:solidFill>
              </a:rPr>
              <a:t>{</a:t>
            </a:r>
            <a:r>
              <a:rPr lang="es-ES" sz="2000" dirty="0">
                <a:solidFill>
                  <a:srgbClr val="92D050"/>
                </a:solidFill>
              </a:rPr>
              <a:t>sentencia a ejecutar en caso de no cumplirse la  condición</a:t>
            </a:r>
            <a:r>
              <a:rPr lang="es-ES" sz="2000" dirty="0">
                <a:solidFill>
                  <a:srgbClr val="00B0F0"/>
                </a:solidFill>
              </a:rPr>
              <a:t>}</a:t>
            </a:r>
          </a:p>
          <a:p>
            <a:pPr marL="139700" indent="0">
              <a:buNone/>
            </a:pPr>
            <a:endParaRPr lang="es-ES" sz="1800" dirty="0">
              <a:solidFill>
                <a:srgbClr val="00B0F0"/>
              </a:solidFill>
            </a:endParaRPr>
          </a:p>
        </p:txBody>
      </p:sp>
    </p:spTree>
    <p:extLst>
      <p:ext uri="{BB962C8B-B14F-4D97-AF65-F5344CB8AC3E}">
        <p14:creationId xmlns:p14="http://schemas.microsoft.com/office/powerpoint/2010/main" val="3994138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5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2000" b="-12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51707" y="312009"/>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CONDICIONALES</a:t>
            </a:r>
            <a:endParaRPr dirty="0"/>
          </a:p>
        </p:txBody>
      </p:sp>
      <p:sp>
        <p:nvSpPr>
          <p:cNvPr id="12" name="Google Shape;98;p18">
            <a:extLst>
              <a:ext uri="{FF2B5EF4-FFF2-40B4-BE49-F238E27FC236}">
                <a16:creationId xmlns:a16="http://schemas.microsoft.com/office/drawing/2014/main" id="{0034EF62-F60E-4F3E-96B8-E261F2B4D23B}"/>
              </a:ext>
            </a:extLst>
          </p:cNvPr>
          <p:cNvSpPr txBox="1">
            <a:spLocks/>
          </p:cNvSpPr>
          <p:nvPr/>
        </p:nvSpPr>
        <p:spPr>
          <a:xfrm>
            <a:off x="304962" y="1322213"/>
            <a:ext cx="2609483" cy="628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err="1"/>
              <a:t>switch</a:t>
            </a:r>
            <a:r>
              <a:rPr lang="es-ES" sz="2400" dirty="0"/>
              <a:t>…case</a:t>
            </a:r>
          </a:p>
        </p:txBody>
      </p:sp>
      <p:sp>
        <p:nvSpPr>
          <p:cNvPr id="13" name="Google Shape;98;p18">
            <a:extLst>
              <a:ext uri="{FF2B5EF4-FFF2-40B4-BE49-F238E27FC236}">
                <a16:creationId xmlns:a16="http://schemas.microsoft.com/office/drawing/2014/main" id="{46C66683-C6A6-4B2D-8651-CF6C35725721}"/>
              </a:ext>
            </a:extLst>
          </p:cNvPr>
          <p:cNvSpPr txBox="1">
            <a:spLocks/>
          </p:cNvSpPr>
          <p:nvPr/>
        </p:nvSpPr>
        <p:spPr>
          <a:xfrm>
            <a:off x="731917" y="1775231"/>
            <a:ext cx="7850107" cy="2835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1800" dirty="0">
                <a:solidFill>
                  <a:srgbClr val="00B0F0"/>
                </a:solidFill>
              </a:rPr>
              <a:t>switch(</a:t>
            </a:r>
            <a:r>
              <a:rPr lang="en-US" sz="1800" dirty="0" err="1">
                <a:solidFill>
                  <a:srgbClr val="92D050"/>
                </a:solidFill>
              </a:rPr>
              <a:t>expresion</a:t>
            </a:r>
            <a:r>
              <a:rPr lang="en-US" sz="1800" dirty="0">
                <a:solidFill>
                  <a:srgbClr val="00B0F0"/>
                </a:solidFill>
              </a:rPr>
              <a:t>) {</a:t>
            </a:r>
            <a:br>
              <a:rPr lang="en-US" sz="2400" dirty="0">
                <a:solidFill>
                  <a:srgbClr val="00B0F0"/>
                </a:solidFill>
              </a:rPr>
            </a:br>
            <a:r>
              <a:rPr lang="en-US" sz="1800" dirty="0">
                <a:solidFill>
                  <a:srgbClr val="00B0F0"/>
                </a:solidFill>
              </a:rPr>
              <a:t>  case x:</a:t>
            </a:r>
            <a:br>
              <a:rPr lang="en-US" sz="2400" dirty="0">
                <a:solidFill>
                  <a:srgbClr val="00B0F0"/>
                </a:solidFill>
              </a:rPr>
            </a:br>
            <a:r>
              <a:rPr lang="en-US" sz="1800" dirty="0">
                <a:solidFill>
                  <a:srgbClr val="00B0F0"/>
                </a:solidFill>
              </a:rPr>
              <a:t>    </a:t>
            </a:r>
            <a:r>
              <a:rPr lang="en-US" sz="1800" dirty="0">
                <a:solidFill>
                  <a:srgbClr val="92D050"/>
                </a:solidFill>
              </a:rPr>
              <a:t>// </a:t>
            </a:r>
            <a:r>
              <a:rPr lang="en-US" sz="1800" dirty="0" err="1">
                <a:solidFill>
                  <a:srgbClr val="92D050"/>
                </a:solidFill>
              </a:rPr>
              <a:t>sentencia</a:t>
            </a:r>
            <a:r>
              <a:rPr lang="en-US" sz="1800" dirty="0">
                <a:solidFill>
                  <a:srgbClr val="92D050"/>
                </a:solidFill>
              </a:rPr>
              <a:t> a </a:t>
            </a:r>
            <a:r>
              <a:rPr lang="en-US" sz="1800" dirty="0" err="1">
                <a:solidFill>
                  <a:srgbClr val="92D050"/>
                </a:solidFill>
              </a:rPr>
              <a:t>ejecutar</a:t>
            </a:r>
            <a:r>
              <a:rPr lang="en-US" sz="1800" dirty="0">
                <a:solidFill>
                  <a:srgbClr val="92D050"/>
                </a:solidFill>
              </a:rPr>
              <a:t> </a:t>
            </a:r>
            <a:r>
              <a:rPr lang="en-US" sz="1800" dirty="0" err="1">
                <a:solidFill>
                  <a:srgbClr val="92D050"/>
                </a:solidFill>
              </a:rPr>
              <a:t>si</a:t>
            </a:r>
            <a:r>
              <a:rPr lang="en-US" sz="1800" dirty="0">
                <a:solidFill>
                  <a:srgbClr val="92D050"/>
                </a:solidFill>
              </a:rPr>
              <a:t> se </a:t>
            </a:r>
            <a:r>
              <a:rPr lang="en-US" sz="1800" dirty="0" err="1">
                <a:solidFill>
                  <a:srgbClr val="92D050"/>
                </a:solidFill>
              </a:rPr>
              <a:t>cumple</a:t>
            </a:r>
            <a:r>
              <a:rPr lang="en-US" sz="1800" dirty="0">
                <a:solidFill>
                  <a:srgbClr val="92D050"/>
                </a:solidFill>
              </a:rPr>
              <a:t> la </a:t>
            </a:r>
            <a:r>
              <a:rPr lang="en-US" sz="1800" dirty="0" err="1">
                <a:solidFill>
                  <a:srgbClr val="92D050"/>
                </a:solidFill>
              </a:rPr>
              <a:t>condicion</a:t>
            </a:r>
            <a:r>
              <a:rPr lang="en-US" sz="1800" dirty="0">
                <a:solidFill>
                  <a:srgbClr val="92D050"/>
                </a:solidFill>
              </a:rPr>
              <a:t> x</a:t>
            </a:r>
            <a:br>
              <a:rPr lang="en-US" sz="1800" dirty="0">
                <a:solidFill>
                  <a:srgbClr val="00B0F0"/>
                </a:solidFill>
              </a:rPr>
            </a:br>
            <a:r>
              <a:rPr lang="en-US" sz="1800" dirty="0">
                <a:solidFill>
                  <a:srgbClr val="00B0F0"/>
                </a:solidFill>
              </a:rPr>
              <a:t>    break;</a:t>
            </a:r>
            <a:br>
              <a:rPr lang="en-US" sz="2400" dirty="0">
                <a:solidFill>
                  <a:srgbClr val="00B0F0"/>
                </a:solidFill>
              </a:rPr>
            </a:br>
            <a:r>
              <a:rPr lang="en-US" sz="1800" dirty="0">
                <a:solidFill>
                  <a:srgbClr val="00B0F0"/>
                </a:solidFill>
              </a:rPr>
              <a:t>  case y:</a:t>
            </a:r>
            <a:br>
              <a:rPr lang="en-US" sz="2400" dirty="0">
                <a:solidFill>
                  <a:srgbClr val="00B0F0"/>
                </a:solidFill>
              </a:rPr>
            </a:br>
            <a:r>
              <a:rPr lang="en-US" sz="1800" dirty="0">
                <a:solidFill>
                  <a:srgbClr val="00B0F0"/>
                </a:solidFill>
              </a:rPr>
              <a:t>    </a:t>
            </a:r>
            <a:r>
              <a:rPr lang="en-US" sz="1800" dirty="0">
                <a:solidFill>
                  <a:srgbClr val="92D050"/>
                </a:solidFill>
              </a:rPr>
              <a:t> // </a:t>
            </a:r>
            <a:r>
              <a:rPr lang="en-US" sz="1800" dirty="0" err="1">
                <a:solidFill>
                  <a:srgbClr val="92D050"/>
                </a:solidFill>
              </a:rPr>
              <a:t>sentencia</a:t>
            </a:r>
            <a:r>
              <a:rPr lang="en-US" sz="1800" dirty="0">
                <a:solidFill>
                  <a:srgbClr val="92D050"/>
                </a:solidFill>
              </a:rPr>
              <a:t> a </a:t>
            </a:r>
            <a:r>
              <a:rPr lang="en-US" sz="1800" dirty="0" err="1">
                <a:solidFill>
                  <a:srgbClr val="92D050"/>
                </a:solidFill>
              </a:rPr>
              <a:t>ejecutar</a:t>
            </a:r>
            <a:r>
              <a:rPr lang="en-US" sz="1800" dirty="0">
                <a:solidFill>
                  <a:srgbClr val="92D050"/>
                </a:solidFill>
              </a:rPr>
              <a:t> </a:t>
            </a:r>
            <a:r>
              <a:rPr lang="en-US" sz="1800" dirty="0" err="1">
                <a:solidFill>
                  <a:srgbClr val="92D050"/>
                </a:solidFill>
              </a:rPr>
              <a:t>si</a:t>
            </a:r>
            <a:r>
              <a:rPr lang="en-US" sz="1800" dirty="0">
                <a:solidFill>
                  <a:srgbClr val="92D050"/>
                </a:solidFill>
              </a:rPr>
              <a:t> se </a:t>
            </a:r>
            <a:r>
              <a:rPr lang="en-US" sz="1800" dirty="0" err="1">
                <a:solidFill>
                  <a:srgbClr val="92D050"/>
                </a:solidFill>
              </a:rPr>
              <a:t>cumple</a:t>
            </a:r>
            <a:r>
              <a:rPr lang="en-US" sz="1800" dirty="0">
                <a:solidFill>
                  <a:srgbClr val="92D050"/>
                </a:solidFill>
              </a:rPr>
              <a:t> la </a:t>
            </a:r>
            <a:r>
              <a:rPr lang="en-US" sz="1800" dirty="0" err="1">
                <a:solidFill>
                  <a:srgbClr val="92D050"/>
                </a:solidFill>
              </a:rPr>
              <a:t>condición</a:t>
            </a:r>
            <a:r>
              <a:rPr lang="en-US" sz="1800" dirty="0">
                <a:solidFill>
                  <a:srgbClr val="92D050"/>
                </a:solidFill>
              </a:rPr>
              <a:t> y</a:t>
            </a:r>
            <a:br>
              <a:rPr lang="en-US" sz="1800" dirty="0">
                <a:solidFill>
                  <a:srgbClr val="00B0F0"/>
                </a:solidFill>
              </a:rPr>
            </a:br>
            <a:r>
              <a:rPr lang="en-US" sz="1800" dirty="0">
                <a:solidFill>
                  <a:srgbClr val="00B0F0"/>
                </a:solidFill>
              </a:rPr>
              <a:t>    break;</a:t>
            </a:r>
            <a:br>
              <a:rPr lang="en-US" sz="2400" dirty="0">
                <a:solidFill>
                  <a:srgbClr val="00B0F0"/>
                </a:solidFill>
              </a:rPr>
            </a:br>
            <a:r>
              <a:rPr lang="en-US" sz="1800" dirty="0">
                <a:solidFill>
                  <a:srgbClr val="00B0F0"/>
                </a:solidFill>
              </a:rPr>
              <a:t>  default:</a:t>
            </a:r>
            <a:br>
              <a:rPr lang="en-US" sz="2400" dirty="0">
                <a:solidFill>
                  <a:srgbClr val="00B0F0"/>
                </a:solidFill>
              </a:rPr>
            </a:br>
            <a:r>
              <a:rPr lang="en-US" sz="1800" dirty="0">
                <a:solidFill>
                  <a:srgbClr val="00B0F0"/>
                </a:solidFill>
              </a:rPr>
              <a:t>    </a:t>
            </a:r>
            <a:r>
              <a:rPr lang="en-US" sz="1800" dirty="0">
                <a:solidFill>
                  <a:srgbClr val="92D050"/>
                </a:solidFill>
              </a:rPr>
              <a:t> // </a:t>
            </a:r>
            <a:r>
              <a:rPr lang="en-US" sz="1800" dirty="0" err="1">
                <a:solidFill>
                  <a:srgbClr val="92D050"/>
                </a:solidFill>
              </a:rPr>
              <a:t>sentencia</a:t>
            </a:r>
            <a:r>
              <a:rPr lang="en-US" sz="1800" dirty="0">
                <a:solidFill>
                  <a:srgbClr val="92D050"/>
                </a:solidFill>
              </a:rPr>
              <a:t> a </a:t>
            </a:r>
            <a:r>
              <a:rPr lang="en-US" sz="1800" dirty="0" err="1">
                <a:solidFill>
                  <a:srgbClr val="92D050"/>
                </a:solidFill>
              </a:rPr>
              <a:t>ejecutar</a:t>
            </a:r>
            <a:r>
              <a:rPr lang="en-US" sz="1800" dirty="0">
                <a:solidFill>
                  <a:srgbClr val="92D050"/>
                </a:solidFill>
              </a:rPr>
              <a:t> </a:t>
            </a:r>
            <a:r>
              <a:rPr lang="en-US" sz="1800" dirty="0" err="1">
                <a:solidFill>
                  <a:srgbClr val="92D050"/>
                </a:solidFill>
              </a:rPr>
              <a:t>si</a:t>
            </a:r>
            <a:r>
              <a:rPr lang="en-US" sz="1800" dirty="0">
                <a:solidFill>
                  <a:srgbClr val="92D050"/>
                </a:solidFill>
              </a:rPr>
              <a:t> no se </a:t>
            </a:r>
            <a:r>
              <a:rPr lang="en-US" sz="1800" dirty="0" err="1">
                <a:solidFill>
                  <a:srgbClr val="92D050"/>
                </a:solidFill>
              </a:rPr>
              <a:t>cumple</a:t>
            </a:r>
            <a:r>
              <a:rPr lang="en-US" sz="1800" dirty="0">
                <a:solidFill>
                  <a:srgbClr val="92D050"/>
                </a:solidFill>
              </a:rPr>
              <a:t> </a:t>
            </a:r>
            <a:r>
              <a:rPr lang="en-US" sz="1800" dirty="0" err="1">
                <a:solidFill>
                  <a:srgbClr val="92D050"/>
                </a:solidFill>
              </a:rPr>
              <a:t>ninguna</a:t>
            </a:r>
            <a:r>
              <a:rPr lang="en-US" sz="1800" dirty="0">
                <a:solidFill>
                  <a:srgbClr val="92D050"/>
                </a:solidFill>
              </a:rPr>
              <a:t> </a:t>
            </a:r>
            <a:r>
              <a:rPr lang="en-US" sz="1800" dirty="0" err="1">
                <a:solidFill>
                  <a:srgbClr val="92D050"/>
                </a:solidFill>
              </a:rPr>
              <a:t>condición</a:t>
            </a:r>
            <a:br>
              <a:rPr lang="en-US" sz="1800" dirty="0">
                <a:solidFill>
                  <a:srgbClr val="00B0F0"/>
                </a:solidFill>
              </a:rPr>
            </a:br>
            <a:r>
              <a:rPr lang="en-US" sz="1800" dirty="0">
                <a:solidFill>
                  <a:srgbClr val="00B0F0"/>
                </a:solidFill>
              </a:rPr>
              <a:t>}</a:t>
            </a:r>
            <a:endParaRPr lang="es-ES" sz="2400" dirty="0">
              <a:solidFill>
                <a:srgbClr val="00B0F0"/>
              </a:solidFill>
            </a:endParaRPr>
          </a:p>
          <a:p>
            <a:pPr marL="139700" indent="0">
              <a:buNone/>
            </a:pPr>
            <a:endParaRPr lang="es-ES" sz="2400" dirty="0">
              <a:solidFill>
                <a:srgbClr val="00B0F0"/>
              </a:solidFill>
            </a:endParaRPr>
          </a:p>
        </p:txBody>
      </p:sp>
    </p:spTree>
    <p:extLst>
      <p:ext uri="{BB962C8B-B14F-4D97-AF65-F5344CB8AC3E}">
        <p14:creationId xmlns:p14="http://schemas.microsoft.com/office/powerpoint/2010/main" val="25335403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25000">
                                          <p:cBhvr additive="base">
                                            <p:cTn id="19"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14:bounceEnd="25000">
                                          <p:cBhvr additive="base">
                                            <p:cTn id="25" dur="1000" fill="hold"/>
                                            <p:tgtEl>
                                              <p:spTgt spid="13"/>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1+#ppt_w/2"/>
                                              </p:val>
                                            </p:tav>
                                            <p:tav tm="100000">
                                              <p:val>
                                                <p:strVal val="#ppt_x"/>
                                              </p:val>
                                            </p:tav>
                                          </p:tavLst>
                                        </p:anim>
                                        <p:anim calcmode="lin" valueType="num">
                                          <p:cBhvr additive="base">
                                            <p:cTn id="2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12" grpId="0"/>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99000"/>
                    </a14:imgEffect>
                  </a14:imgLayer>
                </a14:imgProps>
              </a:ext>
            </a:extLst>
          </a:blip>
          <a:srcRect/>
          <a:stretch>
            <a:fillRect t="-9000" b="-9000"/>
          </a:stretch>
        </a:blipFill>
        <a:effectLst/>
      </p:bgPr>
    </p:bg>
    <p:spTree>
      <p:nvGrpSpPr>
        <p:cNvPr id="1" name="Shape 83"/>
        <p:cNvGrpSpPr/>
        <p:nvPr/>
      </p:nvGrpSpPr>
      <p:grpSpPr>
        <a:xfrm>
          <a:off x="0" y="0"/>
          <a:ext cx="0" cy="0"/>
          <a:chOff x="0" y="0"/>
          <a:chExt cx="0" cy="0"/>
        </a:xfrm>
      </p:grpSpPr>
      <p:sp>
        <p:nvSpPr>
          <p:cNvPr id="16" name="Marcador de contenido 2">
            <a:extLst>
              <a:ext uri="{FF2B5EF4-FFF2-40B4-BE49-F238E27FC236}">
                <a16:creationId xmlns:a16="http://schemas.microsoft.com/office/drawing/2014/main" id="{38F7D132-FDA0-4014-A547-CB2C2771226C}"/>
              </a:ext>
            </a:extLst>
          </p:cNvPr>
          <p:cNvSpPr txBox="1">
            <a:spLocks/>
          </p:cNvSpPr>
          <p:nvPr/>
        </p:nvSpPr>
        <p:spPr>
          <a:xfrm>
            <a:off x="427651" y="1717087"/>
            <a:ext cx="6163649" cy="62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sz="1600" dirty="0"/>
              <a:t>- Se ejecuta en un local, concretamente en un navegador.	</a:t>
            </a:r>
            <a:r>
              <a:rPr lang="es-ES" sz="1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sz="1600" dirty="0"/>
          </a:p>
        </p:txBody>
      </p:sp>
      <p:sp>
        <p:nvSpPr>
          <p:cNvPr id="17" name="Marcador de contenido 2">
            <a:extLst>
              <a:ext uri="{FF2B5EF4-FFF2-40B4-BE49-F238E27FC236}">
                <a16:creationId xmlns:a16="http://schemas.microsoft.com/office/drawing/2014/main" id="{249DBED8-6E85-4196-BB7D-EF38052D6620}"/>
              </a:ext>
            </a:extLst>
          </p:cNvPr>
          <p:cNvSpPr txBox="1">
            <a:spLocks/>
          </p:cNvSpPr>
          <p:nvPr/>
        </p:nvSpPr>
        <p:spPr>
          <a:xfrm>
            <a:off x="427649" y="2209944"/>
            <a:ext cx="3568163" cy="62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sz="1600" dirty="0"/>
              <a:t>- Es interpretado, no compilado.</a:t>
            </a:r>
            <a:r>
              <a:rPr lang="es-ES" sz="1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sz="1600" dirty="0"/>
          </a:p>
        </p:txBody>
      </p:sp>
      <p:sp>
        <p:nvSpPr>
          <p:cNvPr id="18" name="Marcador de contenido 2">
            <a:extLst>
              <a:ext uri="{FF2B5EF4-FFF2-40B4-BE49-F238E27FC236}">
                <a16:creationId xmlns:a16="http://schemas.microsoft.com/office/drawing/2014/main" id="{BD56ADA1-C8B0-4F13-A6A5-67AB5D5DEC42}"/>
              </a:ext>
            </a:extLst>
          </p:cNvPr>
          <p:cNvSpPr txBox="1">
            <a:spLocks/>
          </p:cNvSpPr>
          <p:nvPr/>
        </p:nvSpPr>
        <p:spPr>
          <a:xfrm>
            <a:off x="427649" y="2702801"/>
            <a:ext cx="3568163" cy="62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sz="1600" dirty="0"/>
              <a:t>- Es de respuesta inmediata.</a:t>
            </a:r>
            <a:r>
              <a:rPr lang="es-ES" sz="1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sz="1600" dirty="0"/>
          </a:p>
        </p:txBody>
      </p:sp>
      <p:sp>
        <p:nvSpPr>
          <p:cNvPr id="20" name="Marcador de contenido 2">
            <a:extLst>
              <a:ext uri="{FF2B5EF4-FFF2-40B4-BE49-F238E27FC236}">
                <a16:creationId xmlns:a16="http://schemas.microsoft.com/office/drawing/2014/main" id="{4B977BAA-175F-47C0-89B0-9CF49A09C896}"/>
              </a:ext>
            </a:extLst>
          </p:cNvPr>
          <p:cNvSpPr txBox="1">
            <a:spLocks/>
          </p:cNvSpPr>
          <p:nvPr/>
        </p:nvSpPr>
        <p:spPr>
          <a:xfrm>
            <a:off x="427649" y="3264167"/>
            <a:ext cx="4350091" cy="62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sz="1600" dirty="0"/>
              <a:t>- Agrega interactividad a los sitios web.</a:t>
            </a:r>
            <a:r>
              <a:rPr lang="es-ES" sz="1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sz="1600" dirty="0"/>
          </a:p>
        </p:txBody>
      </p:sp>
      <p:sp>
        <p:nvSpPr>
          <p:cNvPr id="22" name="Marcador de contenido 2">
            <a:extLst>
              <a:ext uri="{FF2B5EF4-FFF2-40B4-BE49-F238E27FC236}">
                <a16:creationId xmlns:a16="http://schemas.microsoft.com/office/drawing/2014/main" id="{4EF06722-65B1-4E53-8DBC-9147D6BAFA98}"/>
              </a:ext>
            </a:extLst>
          </p:cNvPr>
          <p:cNvSpPr txBox="1">
            <a:spLocks/>
          </p:cNvSpPr>
          <p:nvPr/>
        </p:nvSpPr>
        <p:spPr>
          <a:xfrm>
            <a:off x="427649" y="3831002"/>
            <a:ext cx="4731090" cy="62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sz="1600" dirty="0"/>
              <a:t>- Proporciona efectos visuales dinámicos.</a:t>
            </a:r>
          </a:p>
        </p:txBody>
      </p:sp>
      <p:sp>
        <p:nvSpPr>
          <p:cNvPr id="25" name="Rectángulo: esquinas redondeadas 24">
            <a:extLst>
              <a:ext uri="{FF2B5EF4-FFF2-40B4-BE49-F238E27FC236}">
                <a16:creationId xmlns:a16="http://schemas.microsoft.com/office/drawing/2014/main" id="{19AE7C31-F718-44F2-8419-4D8CA17E4E35}"/>
              </a:ext>
            </a:extLst>
          </p:cNvPr>
          <p:cNvSpPr/>
          <p:nvPr/>
        </p:nvSpPr>
        <p:spPr>
          <a:xfrm>
            <a:off x="258927" y="337714"/>
            <a:ext cx="3474873" cy="974784"/>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CARACTERÍSTICAS DE JAVASCRIPT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9000" decel="4900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49000" decel="4900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1000" fill="hold"/>
                                        <p:tgtEl>
                                          <p:spTgt spid="17"/>
                                        </p:tgtEl>
                                        <p:attrNameLst>
                                          <p:attrName>ppt_x</p:attrName>
                                        </p:attrNameLst>
                                      </p:cBhvr>
                                      <p:tavLst>
                                        <p:tav tm="0">
                                          <p:val>
                                            <p:strVal val="0-#ppt_w/2"/>
                                          </p:val>
                                        </p:tav>
                                        <p:tav tm="100000">
                                          <p:val>
                                            <p:strVal val="#ppt_x"/>
                                          </p:val>
                                        </p:tav>
                                      </p:tavLst>
                                    </p:anim>
                                    <p:anim calcmode="lin" valueType="num">
                                      <p:cBhvr additive="base">
                                        <p:cTn id="14"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49000" decel="4900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0-#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49000" decel="4900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000" fill="hold"/>
                                        <p:tgtEl>
                                          <p:spTgt spid="20"/>
                                        </p:tgtEl>
                                        <p:attrNameLst>
                                          <p:attrName>ppt_x</p:attrName>
                                        </p:attrNameLst>
                                      </p:cBhvr>
                                      <p:tavLst>
                                        <p:tav tm="0">
                                          <p:val>
                                            <p:strVal val="0-#ppt_w/2"/>
                                          </p:val>
                                        </p:tav>
                                        <p:tav tm="100000">
                                          <p:val>
                                            <p:strVal val="#ppt_x"/>
                                          </p:val>
                                        </p:tav>
                                      </p:tavLst>
                                    </p:anim>
                                    <p:anim calcmode="lin" valueType="num">
                                      <p:cBhvr additive="base">
                                        <p:cTn id="2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49000" decel="49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0-#ppt_w/2"/>
                                          </p:val>
                                        </p:tav>
                                        <p:tav tm="100000">
                                          <p:val>
                                            <p:strVal val="#ppt_x"/>
                                          </p:val>
                                        </p:tav>
                                      </p:tavLst>
                                    </p:anim>
                                    <p:anim calcmode="lin" valueType="num">
                                      <p:cBhvr additive="base">
                                        <p:cTn id="3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3000" b="-13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51707" y="312009"/>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BUCLES</a:t>
            </a:r>
            <a:endParaRPr dirty="0"/>
          </a:p>
        </p:txBody>
      </p:sp>
      <p:graphicFrame>
        <p:nvGraphicFramePr>
          <p:cNvPr id="2" name="Diagrama 1">
            <a:extLst>
              <a:ext uri="{FF2B5EF4-FFF2-40B4-BE49-F238E27FC236}">
                <a16:creationId xmlns:a16="http://schemas.microsoft.com/office/drawing/2014/main" id="{8FF14B04-9822-481B-BFA6-F28BFFFD2053}"/>
              </a:ext>
            </a:extLst>
          </p:cNvPr>
          <p:cNvGraphicFramePr/>
          <p:nvPr>
            <p:extLst>
              <p:ext uri="{D42A27DB-BD31-4B8C-83A1-F6EECF244321}">
                <p14:modId xmlns:p14="http://schemas.microsoft.com/office/powerpoint/2010/main" val="3689660158"/>
              </p:ext>
            </p:extLst>
          </p:nvPr>
        </p:nvGraphicFramePr>
        <p:xfrm>
          <a:off x="1457325" y="840931"/>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8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Graphic spid="2"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8"/>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331" y="216254"/>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63859" y="435798"/>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BUCLE INDETERMINADO</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1962618"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a:t>FOR</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663859" y="2915083"/>
            <a:ext cx="7988300" cy="1660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2000" dirty="0">
                <a:solidFill>
                  <a:srgbClr val="00B0F0"/>
                </a:solidFill>
              </a:rPr>
              <a:t>for (</a:t>
            </a:r>
            <a:r>
              <a:rPr lang="en-US" sz="2000" dirty="0" err="1">
                <a:solidFill>
                  <a:srgbClr val="00B0F0"/>
                </a:solidFill>
              </a:rPr>
              <a:t>i</a:t>
            </a:r>
            <a:r>
              <a:rPr lang="en-US" sz="2000" dirty="0">
                <a:solidFill>
                  <a:srgbClr val="00B0F0"/>
                </a:solidFill>
              </a:rPr>
              <a:t> = 0; </a:t>
            </a:r>
            <a:r>
              <a:rPr lang="en-US" sz="2000" dirty="0" err="1">
                <a:solidFill>
                  <a:srgbClr val="00B0F0"/>
                </a:solidFill>
              </a:rPr>
              <a:t>i</a:t>
            </a:r>
            <a:r>
              <a:rPr lang="en-US" sz="2000" dirty="0">
                <a:solidFill>
                  <a:srgbClr val="00B0F0"/>
                </a:solidFill>
              </a:rPr>
              <a:t> &lt; 5; </a:t>
            </a:r>
            <a:r>
              <a:rPr lang="en-US" sz="2000" dirty="0" err="1">
                <a:solidFill>
                  <a:srgbClr val="00B0F0"/>
                </a:solidFill>
              </a:rPr>
              <a:t>i</a:t>
            </a:r>
            <a:r>
              <a:rPr lang="en-US" sz="2000" dirty="0">
                <a:solidFill>
                  <a:srgbClr val="00B0F0"/>
                </a:solidFill>
              </a:rPr>
              <a:t>++) {</a:t>
            </a:r>
            <a:br>
              <a:rPr lang="en-US" sz="3200" dirty="0">
                <a:solidFill>
                  <a:srgbClr val="00B0F0"/>
                </a:solidFill>
              </a:rPr>
            </a:br>
            <a:r>
              <a:rPr lang="en-US" sz="2000" dirty="0">
                <a:solidFill>
                  <a:srgbClr val="00B0F0"/>
                </a:solidFill>
              </a:rPr>
              <a:t>  </a:t>
            </a:r>
            <a:r>
              <a:rPr lang="en-US" sz="2000" dirty="0" err="1">
                <a:solidFill>
                  <a:srgbClr val="92D050"/>
                </a:solidFill>
              </a:rPr>
              <a:t>Sentencia</a:t>
            </a:r>
            <a:r>
              <a:rPr lang="en-US" sz="2000" dirty="0">
                <a:solidFill>
                  <a:srgbClr val="92D050"/>
                </a:solidFill>
              </a:rPr>
              <a:t> a </a:t>
            </a:r>
            <a:r>
              <a:rPr lang="en-US" sz="2000" dirty="0" err="1">
                <a:solidFill>
                  <a:srgbClr val="92D050"/>
                </a:solidFill>
              </a:rPr>
              <a:t>ejecutar</a:t>
            </a:r>
            <a:r>
              <a:rPr lang="en-US" sz="2000" dirty="0">
                <a:solidFill>
                  <a:srgbClr val="00B0F0"/>
                </a:solidFill>
              </a:rPr>
              <a:t>;</a:t>
            </a:r>
            <a:br>
              <a:rPr lang="en-US" sz="3200" dirty="0">
                <a:solidFill>
                  <a:srgbClr val="00B0F0"/>
                </a:solidFill>
              </a:rPr>
            </a:br>
            <a:r>
              <a:rPr lang="en-US" sz="2000" dirty="0">
                <a:solidFill>
                  <a:srgbClr val="00B0F0"/>
                </a:solidFill>
              </a:rPr>
              <a:t>}</a:t>
            </a:r>
            <a:endParaRPr lang="es-ES" sz="2800" dirty="0">
              <a:solidFill>
                <a:srgbClr val="00B0F0"/>
              </a:solidFill>
            </a:endParaRPr>
          </a:p>
        </p:txBody>
      </p:sp>
      <p:sp>
        <p:nvSpPr>
          <p:cNvPr id="7" name="Google Shape;98;p18">
            <a:extLst>
              <a:ext uri="{FF2B5EF4-FFF2-40B4-BE49-F238E27FC236}">
                <a16:creationId xmlns:a16="http://schemas.microsoft.com/office/drawing/2014/main" id="{97543DFA-21DD-42E6-A5FC-B59C9E1B27D4}"/>
              </a:ext>
            </a:extLst>
          </p:cNvPr>
          <p:cNvSpPr txBox="1">
            <a:spLocks/>
          </p:cNvSpPr>
          <p:nvPr/>
        </p:nvSpPr>
        <p:spPr>
          <a:xfrm>
            <a:off x="327594" y="2009521"/>
            <a:ext cx="8117438"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a:t>Recorre un bucle un número determinado de veces</a:t>
            </a:r>
          </a:p>
        </p:txBody>
      </p:sp>
    </p:spTree>
    <p:extLst>
      <p:ext uri="{BB962C8B-B14F-4D97-AF65-F5344CB8AC3E}">
        <p14:creationId xmlns:p14="http://schemas.microsoft.com/office/powerpoint/2010/main" val="34504695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25000">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14:bounceEnd="25000">
                                          <p:cBhvr additive="base">
                                            <p:cTn id="25"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14:presetBounceEnd="25000">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14:bounceEnd="25000">
                                          <p:cBhvr additive="base">
                                            <p:cTn id="31"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3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1+#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11000" r="-1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64489" y="352349"/>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BUCLES DETERMINADOS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1962618"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a:t>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412750" y="2064634"/>
            <a:ext cx="6340475" cy="637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2000" dirty="0">
                <a:solidFill>
                  <a:srgbClr val="00B0F0"/>
                </a:solidFill>
              </a:rPr>
              <a:t>while(</a:t>
            </a:r>
            <a:r>
              <a:rPr lang="en-US" sz="2000" dirty="0" err="1">
                <a:solidFill>
                  <a:srgbClr val="92D050"/>
                </a:solidFill>
              </a:rPr>
              <a:t>condición</a:t>
            </a:r>
            <a:r>
              <a:rPr lang="en-US" sz="2000" dirty="0">
                <a:solidFill>
                  <a:srgbClr val="92D050"/>
                </a:solidFill>
              </a:rPr>
              <a:t> a </a:t>
            </a:r>
            <a:r>
              <a:rPr lang="en-US" sz="2000" dirty="0" err="1">
                <a:solidFill>
                  <a:srgbClr val="92D050"/>
                </a:solidFill>
              </a:rPr>
              <a:t>cumplir</a:t>
            </a:r>
            <a:r>
              <a:rPr lang="en-US" sz="2000" dirty="0">
                <a:solidFill>
                  <a:srgbClr val="00B0F0"/>
                </a:solidFill>
              </a:rPr>
              <a:t>){</a:t>
            </a:r>
            <a:r>
              <a:rPr lang="en-US" sz="2000" dirty="0" err="1">
                <a:solidFill>
                  <a:srgbClr val="92D050"/>
                </a:solidFill>
              </a:rPr>
              <a:t>Sentencia</a:t>
            </a:r>
            <a:r>
              <a:rPr lang="en-US" sz="2000" dirty="0">
                <a:solidFill>
                  <a:srgbClr val="92D050"/>
                </a:solidFill>
              </a:rPr>
              <a:t> a </a:t>
            </a:r>
            <a:r>
              <a:rPr lang="en-US" sz="2000" dirty="0" err="1">
                <a:solidFill>
                  <a:srgbClr val="92D050"/>
                </a:solidFill>
              </a:rPr>
              <a:t>ejecutar</a:t>
            </a:r>
            <a:r>
              <a:rPr lang="en-US" sz="2000" dirty="0">
                <a:solidFill>
                  <a:srgbClr val="00B0F0"/>
                </a:solidFill>
              </a:rPr>
              <a:t>}</a:t>
            </a:r>
            <a:endParaRPr lang="es-ES" sz="2800" dirty="0">
              <a:solidFill>
                <a:srgbClr val="00B0F0"/>
              </a:solidFill>
            </a:endParaRPr>
          </a:p>
        </p:txBody>
      </p:sp>
      <p:sp>
        <p:nvSpPr>
          <p:cNvPr id="7" name="Google Shape;98;p18">
            <a:extLst>
              <a:ext uri="{FF2B5EF4-FFF2-40B4-BE49-F238E27FC236}">
                <a16:creationId xmlns:a16="http://schemas.microsoft.com/office/drawing/2014/main" id="{7B0DA961-4BCC-47F6-A030-F8180EFBE1E3}"/>
              </a:ext>
            </a:extLst>
          </p:cNvPr>
          <p:cNvSpPr txBox="1">
            <a:spLocks/>
          </p:cNvSpPr>
          <p:nvPr/>
        </p:nvSpPr>
        <p:spPr>
          <a:xfrm>
            <a:off x="304332" y="2791346"/>
            <a:ext cx="2130425"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a:t>DO…WHILE</a:t>
            </a:r>
          </a:p>
        </p:txBody>
      </p:sp>
      <p:sp>
        <p:nvSpPr>
          <p:cNvPr id="8" name="Google Shape;98;p18">
            <a:extLst>
              <a:ext uri="{FF2B5EF4-FFF2-40B4-BE49-F238E27FC236}">
                <a16:creationId xmlns:a16="http://schemas.microsoft.com/office/drawing/2014/main" id="{685C7320-D5F7-4607-AE57-B1FDE2B9B90A}"/>
              </a:ext>
            </a:extLst>
          </p:cNvPr>
          <p:cNvSpPr txBox="1">
            <a:spLocks/>
          </p:cNvSpPr>
          <p:nvPr/>
        </p:nvSpPr>
        <p:spPr>
          <a:xfrm>
            <a:off x="412750" y="3365933"/>
            <a:ext cx="6679732" cy="637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n-US" sz="2000" dirty="0">
                <a:solidFill>
                  <a:srgbClr val="00B0F0"/>
                </a:solidFill>
              </a:rPr>
              <a:t>do{</a:t>
            </a:r>
            <a:r>
              <a:rPr lang="en-US" sz="2000" dirty="0" err="1">
                <a:solidFill>
                  <a:srgbClr val="92D050"/>
                </a:solidFill>
              </a:rPr>
              <a:t>Sentencia</a:t>
            </a:r>
            <a:r>
              <a:rPr lang="en-US" sz="2000" dirty="0">
                <a:solidFill>
                  <a:srgbClr val="92D050"/>
                </a:solidFill>
              </a:rPr>
              <a:t> a </a:t>
            </a:r>
            <a:r>
              <a:rPr lang="en-US" sz="2000" dirty="0" err="1">
                <a:solidFill>
                  <a:srgbClr val="92D050"/>
                </a:solidFill>
              </a:rPr>
              <a:t>ejecutar</a:t>
            </a:r>
            <a:r>
              <a:rPr lang="en-US" sz="2000" dirty="0">
                <a:solidFill>
                  <a:srgbClr val="00B0F0"/>
                </a:solidFill>
              </a:rPr>
              <a:t>}while(</a:t>
            </a:r>
            <a:r>
              <a:rPr lang="en-US" sz="2000" dirty="0" err="1">
                <a:solidFill>
                  <a:srgbClr val="92D050"/>
                </a:solidFill>
              </a:rPr>
              <a:t>condición</a:t>
            </a:r>
            <a:r>
              <a:rPr lang="en-US" sz="2000" dirty="0">
                <a:solidFill>
                  <a:srgbClr val="92D050"/>
                </a:solidFill>
              </a:rPr>
              <a:t> a </a:t>
            </a:r>
            <a:r>
              <a:rPr lang="en-US" sz="2000" dirty="0" err="1">
                <a:solidFill>
                  <a:srgbClr val="92D050"/>
                </a:solidFill>
              </a:rPr>
              <a:t>cumplir</a:t>
            </a:r>
            <a:r>
              <a:rPr lang="en-US" sz="2000" dirty="0">
                <a:solidFill>
                  <a:srgbClr val="00B0F0"/>
                </a:solidFill>
              </a:rPr>
              <a:t>)</a:t>
            </a:r>
            <a:endParaRPr lang="es-ES" sz="2000" dirty="0">
              <a:solidFill>
                <a:srgbClr val="00B0F0"/>
              </a:solidFill>
            </a:endParaRPr>
          </a:p>
        </p:txBody>
      </p:sp>
      <p:sp>
        <p:nvSpPr>
          <p:cNvPr id="9" name="Google Shape;98;p18">
            <a:extLst>
              <a:ext uri="{FF2B5EF4-FFF2-40B4-BE49-F238E27FC236}">
                <a16:creationId xmlns:a16="http://schemas.microsoft.com/office/drawing/2014/main" id="{47B54F43-1CEB-4C80-BFDA-93AE6813EF8E}"/>
              </a:ext>
            </a:extLst>
          </p:cNvPr>
          <p:cNvSpPr txBox="1">
            <a:spLocks/>
          </p:cNvSpPr>
          <p:nvPr/>
        </p:nvSpPr>
        <p:spPr>
          <a:xfrm>
            <a:off x="304332" y="4003344"/>
            <a:ext cx="7106118" cy="637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dirty="0"/>
              <a:t>La diferencia entre ambos bucles es que con DO…WHILE nos aseguramos de que el código se ejecuta al menos una vez. Con WHILE puede darse el caso de que la condición no se cumpla nunca y la sentencia no se ejecute.</a:t>
            </a:r>
            <a:endParaRPr lang="es-ES" sz="2400" dirty="0"/>
          </a:p>
        </p:txBody>
      </p:sp>
    </p:spTree>
    <p:extLst>
      <p:ext uri="{BB962C8B-B14F-4D97-AF65-F5344CB8AC3E}">
        <p14:creationId xmlns:p14="http://schemas.microsoft.com/office/powerpoint/2010/main" val="25944000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5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25000">
                                          <p:cBhvr additive="base">
                                            <p:cTn id="31"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25000">
                                          <p:cBhvr additive="base">
                                            <p:cTn id="37" dur="1000" fill="hold"/>
                                            <p:tgtEl>
                                              <p:spTgt spid="8"/>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14:presetBounceEnd="25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25000">
                                          <p:cBhvr additive="base">
                                            <p:cTn id="43"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0-#ppt_w/2"/>
                                              </p:val>
                                            </p:tav>
                                            <p:tav tm="100000">
                                              <p:val>
                                                <p:strVal val="#ppt_x"/>
                                              </p:val>
                                            </p:tav>
                                          </p:tavLst>
                                        </p:anim>
                                        <p:anim calcmode="lin" valueType="num">
                                          <p:cBhvr additive="base">
                                            <p:cTn id="3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000" fill="hold"/>
                                            <p:tgtEl>
                                              <p:spTgt spid="8"/>
                                            </p:tgtEl>
                                            <p:attrNameLst>
                                              <p:attrName>ppt_x</p:attrName>
                                            </p:attrNameLst>
                                          </p:cBhvr>
                                          <p:tavLst>
                                            <p:tav tm="0">
                                              <p:val>
                                                <p:strVal val="1+#ppt_w/2"/>
                                              </p:val>
                                            </p:tav>
                                            <p:tav tm="100000">
                                              <p:val>
                                                <p:strVal val="#ppt_x"/>
                                              </p:val>
                                            </p:tav>
                                          </p:tavLst>
                                        </p:anim>
                                        <p:anim calcmode="lin" valueType="num">
                                          <p:cBhvr additive="base">
                                            <p:cTn id="3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000" fill="hold"/>
                                            <p:tgtEl>
                                              <p:spTgt spid="9"/>
                                            </p:tgtEl>
                                            <p:attrNameLst>
                                              <p:attrName>ppt_x</p:attrName>
                                            </p:attrNameLst>
                                          </p:cBhvr>
                                          <p:tavLst>
                                            <p:tav tm="0">
                                              <p:val>
                                                <p:strVal val="0-#ppt_w/2"/>
                                              </p:val>
                                            </p:tav>
                                            <p:tav tm="100000">
                                              <p:val>
                                                <p:strVal val="#ppt_x"/>
                                              </p:val>
                                            </p:tav>
                                          </p:tavLst>
                                        </p:anim>
                                        <p:anim calcmode="lin" valueType="num">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P spid="7" grpId="0"/>
          <p:bldP spid="8" grpId="0"/>
          <p:bldP spid="9"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3000" b="-3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2" y="151580"/>
            <a:ext cx="2981163"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Google Shape;97;p18"/>
          <p:cNvSpPr txBox="1">
            <a:spLocks noGrp="1"/>
          </p:cNvSpPr>
          <p:nvPr>
            <p:ph type="title"/>
          </p:nvPr>
        </p:nvSpPr>
        <p:spPr>
          <a:xfrm>
            <a:off x="664489" y="352349"/>
            <a:ext cx="2262108" cy="5289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BUCLES DETERMINADOS</a:t>
            </a:r>
            <a:endParaRPr dirty="0"/>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304332" y="1490047"/>
            <a:ext cx="2381718" cy="56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2400" dirty="0"/>
              <a:t>DO…WHILE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422275" y="2453814"/>
            <a:ext cx="7988300" cy="2538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2000" dirty="0" err="1">
                <a:solidFill>
                  <a:srgbClr val="00B0F0"/>
                </a:solidFill>
              </a:rPr>
              <a:t>If</a:t>
            </a:r>
            <a:r>
              <a:rPr lang="es-ES" sz="2000" dirty="0">
                <a:solidFill>
                  <a:srgbClr val="00B0F0"/>
                </a:solidFill>
              </a:rPr>
              <a:t>(</a:t>
            </a:r>
            <a:r>
              <a:rPr lang="es-ES" sz="2000" dirty="0">
                <a:solidFill>
                  <a:srgbClr val="92D050"/>
                </a:solidFill>
              </a:rPr>
              <a:t>condición a cumplir</a:t>
            </a:r>
            <a:r>
              <a:rPr lang="es-ES" sz="2000" dirty="0">
                <a:solidFill>
                  <a:srgbClr val="00B0F0"/>
                </a:solidFill>
              </a:rPr>
              <a:t>){</a:t>
            </a:r>
            <a:r>
              <a:rPr lang="es-ES" sz="2000" dirty="0">
                <a:solidFill>
                  <a:srgbClr val="92D050"/>
                </a:solidFill>
              </a:rPr>
              <a:t>sentencia a ejecutar</a:t>
            </a:r>
            <a:r>
              <a:rPr lang="es-ES" sz="2000" dirty="0">
                <a:solidFill>
                  <a:srgbClr val="00B0F0"/>
                </a:solidFill>
              </a:rPr>
              <a:t>}</a:t>
            </a:r>
          </a:p>
          <a:p>
            <a:pPr marL="139700" indent="0">
              <a:buNone/>
            </a:pPr>
            <a:r>
              <a:rPr lang="es-ES" sz="2000" dirty="0" err="1">
                <a:solidFill>
                  <a:srgbClr val="00B0F0"/>
                </a:solidFill>
              </a:rPr>
              <a:t>else</a:t>
            </a:r>
            <a:r>
              <a:rPr lang="es-ES" sz="2000" dirty="0">
                <a:solidFill>
                  <a:srgbClr val="00B0F0"/>
                </a:solidFill>
              </a:rPr>
              <a:t> </a:t>
            </a:r>
            <a:r>
              <a:rPr lang="es-ES" sz="2000" dirty="0" err="1">
                <a:solidFill>
                  <a:srgbClr val="00B0F0"/>
                </a:solidFill>
              </a:rPr>
              <a:t>if</a:t>
            </a:r>
            <a:r>
              <a:rPr lang="es-ES" sz="2000" dirty="0">
                <a:solidFill>
                  <a:srgbClr val="00B0F0"/>
                </a:solidFill>
              </a:rPr>
              <a:t>(</a:t>
            </a:r>
            <a:r>
              <a:rPr lang="es-ES" sz="2000" dirty="0">
                <a:solidFill>
                  <a:srgbClr val="92D050"/>
                </a:solidFill>
              </a:rPr>
              <a:t>condición a cumplir</a:t>
            </a:r>
            <a:r>
              <a:rPr lang="es-ES" sz="2000" dirty="0">
                <a:solidFill>
                  <a:srgbClr val="00B0F0"/>
                </a:solidFill>
              </a:rPr>
              <a:t>){</a:t>
            </a:r>
            <a:r>
              <a:rPr lang="es-ES" sz="2000" dirty="0">
                <a:solidFill>
                  <a:srgbClr val="92D050"/>
                </a:solidFill>
              </a:rPr>
              <a:t>sentencia a ejecutar</a:t>
            </a:r>
            <a:r>
              <a:rPr lang="es-ES" sz="2000" dirty="0">
                <a:solidFill>
                  <a:srgbClr val="00B0F0"/>
                </a:solidFill>
              </a:rPr>
              <a:t>}</a:t>
            </a:r>
          </a:p>
          <a:p>
            <a:pPr marL="139700" indent="0">
              <a:buNone/>
            </a:pPr>
            <a:r>
              <a:rPr lang="es-ES" sz="2000" dirty="0" err="1">
                <a:solidFill>
                  <a:srgbClr val="00B0F0"/>
                </a:solidFill>
              </a:rPr>
              <a:t>else</a:t>
            </a:r>
            <a:r>
              <a:rPr lang="es-ES" sz="2000" dirty="0">
                <a:solidFill>
                  <a:srgbClr val="00B0F0"/>
                </a:solidFill>
              </a:rPr>
              <a:t>{</a:t>
            </a:r>
            <a:r>
              <a:rPr lang="es-ES" sz="2000" dirty="0">
                <a:solidFill>
                  <a:srgbClr val="92D050"/>
                </a:solidFill>
              </a:rPr>
              <a:t>sentencia a ejecutar en caso de no cumplirse la  condición</a:t>
            </a:r>
            <a:r>
              <a:rPr lang="es-ES" sz="2000" dirty="0">
                <a:solidFill>
                  <a:srgbClr val="00B0F0"/>
                </a:solidFill>
              </a:rPr>
              <a:t>}</a:t>
            </a:r>
          </a:p>
          <a:p>
            <a:pPr marL="139700" indent="0">
              <a:buNone/>
            </a:pPr>
            <a:endParaRPr lang="es-ES" sz="1800" dirty="0">
              <a:solidFill>
                <a:srgbClr val="00B0F0"/>
              </a:solidFill>
            </a:endParaRPr>
          </a:p>
        </p:txBody>
      </p:sp>
    </p:spTree>
    <p:extLst>
      <p:ext uri="{BB962C8B-B14F-4D97-AF65-F5344CB8AC3E}">
        <p14:creationId xmlns:p14="http://schemas.microsoft.com/office/powerpoint/2010/main" val="17063974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25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5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5" grpId="0"/>
          <p:bldP spid="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extLst>
              <a:ext uri="{BEBA8EAE-BF5A-486C-A8C5-ECC9F3942E4B}">
                <a14:imgProps xmlns:a14="http://schemas.microsoft.com/office/drawing/2010/main">
                  <a14:imgLayer r:embed="rId4">
                    <a14:imgEffect>
                      <a14:artisticBlur/>
                    </a14:imgEffect>
                  </a14:imgLayer>
                </a14:imgProps>
              </a:ext>
            </a:extLst>
          </a:blip>
          <a:srcRect/>
          <a:stretch>
            <a:fillRect t="-9000" b="-9000"/>
          </a:stretch>
        </a:blipFill>
        <a:effectLst/>
      </p:bgPr>
    </p:bg>
    <p:spTree>
      <p:nvGrpSpPr>
        <p:cNvPr id="1" name="Shape 67"/>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FFAD50BC-E15E-4F7D-89A3-49653CD62E58}"/>
              </a:ext>
            </a:extLst>
          </p:cNvPr>
          <p:cNvSpPr txBox="1">
            <a:spLocks/>
          </p:cNvSpPr>
          <p:nvPr/>
        </p:nvSpPr>
        <p:spPr>
          <a:xfrm>
            <a:off x="275251" y="1285457"/>
            <a:ext cx="6567509" cy="1027665"/>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dirty="0"/>
              <a:t>- </a:t>
            </a:r>
            <a:r>
              <a:rPr lang="es-ES" b="1" dirty="0"/>
              <a:t>Archivo </a:t>
            </a:r>
            <a:r>
              <a:rPr lang="es-ES" b="1" dirty="0" err="1"/>
              <a:t>Javascript</a:t>
            </a:r>
            <a:r>
              <a:rPr lang="es-ES" b="1" dirty="0"/>
              <a:t> externo.</a:t>
            </a:r>
          </a:p>
          <a:p>
            <a:pPr marL="0" indent="0">
              <a:buFont typeface="Varela"/>
              <a:buNone/>
            </a:pPr>
            <a:r>
              <a:rPr lang="es-ES" dirty="0"/>
              <a:t>	En un archivo con extensión .JS que “</a:t>
            </a:r>
            <a:r>
              <a:rPr lang="es-ES" dirty="0" err="1"/>
              <a:t>linkaremos</a:t>
            </a:r>
            <a:r>
              <a:rPr lang="es-ES" dirty="0"/>
              <a:t>“ a nuestra </a:t>
            </a:r>
          </a:p>
          <a:p>
            <a:pPr marL="0" indent="0">
              <a:buFont typeface="Varela"/>
              <a:buNone/>
            </a:pPr>
            <a:r>
              <a:rPr lang="es-ES" dirty="0"/>
              <a:t>	página HTML. 	</a:t>
            </a:r>
          </a:p>
          <a:p>
            <a:pPr marL="0" indent="0">
              <a:buFont typeface="Varela"/>
              <a:buNone/>
            </a:pPr>
            <a:r>
              <a:rPr lang="es-ES" dirty="0"/>
              <a:t>	Preferiblemente después de la etiqueta de link de </a:t>
            </a:r>
            <a:r>
              <a:rPr lang="es-ES" b="1" dirty="0"/>
              <a:t>CSS</a:t>
            </a:r>
            <a:r>
              <a:rPr lang="es-ES" dirty="0"/>
              <a:t>.</a:t>
            </a:r>
          </a:p>
          <a:p>
            <a:pPr marL="0" indent="0">
              <a:buFont typeface="Varela"/>
              <a:buNone/>
            </a:pPr>
            <a:r>
              <a:rPr lang="es-ES" dirty="0"/>
              <a:t>	</a:t>
            </a: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5" name="Marcador de contenido 2">
            <a:extLst>
              <a:ext uri="{FF2B5EF4-FFF2-40B4-BE49-F238E27FC236}">
                <a16:creationId xmlns:a16="http://schemas.microsoft.com/office/drawing/2014/main" id="{CE4488C0-D5E6-44DB-BC82-D65C65D05C12}"/>
              </a:ext>
            </a:extLst>
          </p:cNvPr>
          <p:cNvSpPr txBox="1">
            <a:spLocks/>
          </p:cNvSpPr>
          <p:nvPr/>
        </p:nvSpPr>
        <p:spPr>
          <a:xfrm>
            <a:off x="346415" y="3518864"/>
            <a:ext cx="5279729" cy="79153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dirty="0"/>
              <a:t>- </a:t>
            </a:r>
            <a:r>
              <a:rPr lang="es-ES" b="1" dirty="0"/>
              <a:t>Estilo </a:t>
            </a:r>
            <a:r>
              <a:rPr lang="es-ES" b="1" dirty="0" err="1"/>
              <a:t>In-line</a:t>
            </a:r>
            <a:endParaRPr lang="es-ES" b="1" dirty="0"/>
          </a:p>
          <a:p>
            <a:pPr marL="0" indent="0">
              <a:buFont typeface="Varela"/>
              <a:buNone/>
            </a:pPr>
            <a:r>
              <a:rPr lang="es-ES" dirty="0"/>
              <a:t>	Dentro de una etiqueta en particular.</a:t>
            </a:r>
          </a:p>
          <a:p>
            <a:pPr marL="0" indent="0">
              <a:buFont typeface="Varela"/>
              <a:buNone/>
            </a:pPr>
            <a:r>
              <a:rPr lang="es-ES" dirty="0"/>
              <a:t>	</a:t>
            </a:r>
            <a:r>
              <a:rPr lang="es-ES" dirty="0">
                <a:solidFill>
                  <a:srgbClr val="FF0000"/>
                </a:solidFill>
              </a:rPr>
              <a:t>NO RECOMENDADA. EVITAR SIEMPRE QUE SE PUEDA.</a:t>
            </a:r>
          </a:p>
          <a:p>
            <a:pPr marL="0" indent="0">
              <a:buFont typeface="Varela"/>
              <a:buNone/>
            </a:pP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6" name="Marcador de contenido 2">
            <a:extLst>
              <a:ext uri="{FF2B5EF4-FFF2-40B4-BE49-F238E27FC236}">
                <a16:creationId xmlns:a16="http://schemas.microsoft.com/office/drawing/2014/main" id="{F2C4605B-8F08-4402-8CC1-65BD39AC1458}"/>
              </a:ext>
            </a:extLst>
          </p:cNvPr>
          <p:cNvSpPr txBox="1">
            <a:spLocks/>
          </p:cNvSpPr>
          <p:nvPr/>
        </p:nvSpPr>
        <p:spPr>
          <a:xfrm>
            <a:off x="275251" y="2280456"/>
            <a:ext cx="4909930" cy="9699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0" indent="0">
              <a:buFont typeface="Varela"/>
              <a:buNone/>
            </a:pPr>
            <a:endParaRPr lang="es-ES" dirty="0"/>
          </a:p>
          <a:p>
            <a:pPr marL="152400" indent="0">
              <a:buNone/>
            </a:pPr>
            <a:r>
              <a:rPr lang="es-ES" b="1" dirty="0"/>
              <a:t>- </a:t>
            </a:r>
            <a:r>
              <a:rPr lang="es-ES" dirty="0"/>
              <a:t>En el HEAD de nuestra página WEB.</a:t>
            </a:r>
          </a:p>
          <a:p>
            <a:pPr marL="609600" lvl="1" indent="0">
              <a:buNone/>
            </a:pPr>
            <a:r>
              <a:rPr lang="es-ES" dirty="0"/>
              <a:t>	</a:t>
            </a: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7" name="Marcador de contenido 2">
            <a:extLst>
              <a:ext uri="{FF2B5EF4-FFF2-40B4-BE49-F238E27FC236}">
                <a16:creationId xmlns:a16="http://schemas.microsoft.com/office/drawing/2014/main" id="{72BBCFDF-5C23-464D-B1E9-7AEC88D6D274}"/>
              </a:ext>
            </a:extLst>
          </p:cNvPr>
          <p:cNvSpPr txBox="1">
            <a:spLocks/>
          </p:cNvSpPr>
          <p:nvPr/>
        </p:nvSpPr>
        <p:spPr>
          <a:xfrm>
            <a:off x="531314" y="2031604"/>
            <a:ext cx="4909930" cy="6261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dirty="0">
                <a:solidFill>
                  <a:srgbClr val="00B0F0"/>
                </a:solidFill>
              </a:rPr>
              <a:t>&lt;script </a:t>
            </a:r>
            <a:r>
              <a:rPr lang="es-ES" dirty="0" err="1">
                <a:solidFill>
                  <a:srgbClr val="00B0F0"/>
                </a:solidFill>
              </a:rPr>
              <a:t>src</a:t>
            </a:r>
            <a:r>
              <a:rPr lang="es-ES" dirty="0">
                <a:solidFill>
                  <a:srgbClr val="00B0F0"/>
                </a:solidFill>
              </a:rPr>
              <a:t>="nombre de la página Javascript.js"&gt;&lt;/script&gt;</a:t>
            </a:r>
          </a:p>
          <a:p>
            <a:pPr marL="152400" indent="0">
              <a:buNone/>
            </a:pP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8" name="Marcador de contenido 2">
            <a:extLst>
              <a:ext uri="{FF2B5EF4-FFF2-40B4-BE49-F238E27FC236}">
                <a16:creationId xmlns:a16="http://schemas.microsoft.com/office/drawing/2014/main" id="{1CB9E4B0-6F00-48A1-8712-5A5112C9108D}"/>
              </a:ext>
            </a:extLst>
          </p:cNvPr>
          <p:cNvSpPr txBox="1">
            <a:spLocks/>
          </p:cNvSpPr>
          <p:nvPr/>
        </p:nvSpPr>
        <p:spPr>
          <a:xfrm>
            <a:off x="531314" y="2749813"/>
            <a:ext cx="5899965" cy="9029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n-US" dirty="0">
                <a:solidFill>
                  <a:srgbClr val="00B0F0"/>
                </a:solidFill>
              </a:rPr>
              <a:t>&lt;head&gt;</a:t>
            </a:r>
            <a:endParaRPr lang="es-ES" dirty="0">
              <a:solidFill>
                <a:srgbClr val="00B0F0"/>
              </a:solidFill>
            </a:endParaRPr>
          </a:p>
          <a:p>
            <a:pPr marL="152400" indent="0">
              <a:buNone/>
            </a:pPr>
            <a:r>
              <a:rPr lang="en-US" dirty="0">
                <a:solidFill>
                  <a:srgbClr val="00B0F0"/>
                </a:solidFill>
              </a:rPr>
              <a:t>	&lt;script&gt;alert("Hola </a:t>
            </a:r>
            <a:r>
              <a:rPr lang="en-US" dirty="0" err="1">
                <a:solidFill>
                  <a:srgbClr val="00B0F0"/>
                </a:solidFill>
              </a:rPr>
              <a:t>mundo</a:t>
            </a:r>
            <a:r>
              <a:rPr lang="en-US" dirty="0">
                <a:solidFill>
                  <a:srgbClr val="00B0F0"/>
                </a:solidFill>
              </a:rPr>
              <a:t> ");</a:t>
            </a:r>
            <a:r>
              <a:rPr lang="es-ES" dirty="0">
                <a:solidFill>
                  <a:srgbClr val="00B0F0"/>
                </a:solidFill>
              </a:rPr>
              <a:t>&lt;/script&gt;</a:t>
            </a:r>
          </a:p>
          <a:p>
            <a:pPr marL="152400" indent="0">
              <a:buNone/>
            </a:pPr>
            <a:r>
              <a:rPr lang="es-ES" dirty="0">
                <a:solidFill>
                  <a:srgbClr val="00B0F0"/>
                </a:solidFill>
              </a:rPr>
              <a:t>&lt;/head&gt;</a:t>
            </a:r>
          </a:p>
          <a:p>
            <a:pPr marL="152400" indent="0">
              <a:buNone/>
            </a:pP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9" name="Marcador de contenido 2">
            <a:extLst>
              <a:ext uri="{FF2B5EF4-FFF2-40B4-BE49-F238E27FC236}">
                <a16:creationId xmlns:a16="http://schemas.microsoft.com/office/drawing/2014/main" id="{EDA54D61-45F3-41CB-8A7F-FC5FFE072FCB}"/>
              </a:ext>
            </a:extLst>
          </p:cNvPr>
          <p:cNvSpPr txBox="1">
            <a:spLocks/>
          </p:cNvSpPr>
          <p:nvPr/>
        </p:nvSpPr>
        <p:spPr>
          <a:xfrm>
            <a:off x="531314" y="4089420"/>
            <a:ext cx="5640885" cy="6261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dirty="0">
                <a:solidFill>
                  <a:srgbClr val="00B0F0"/>
                </a:solidFill>
              </a:rPr>
              <a:t>&lt;p </a:t>
            </a:r>
            <a:r>
              <a:rPr lang="es-ES" dirty="0" err="1">
                <a:solidFill>
                  <a:srgbClr val="00B0F0"/>
                </a:solidFill>
              </a:rPr>
              <a:t>onClick</a:t>
            </a:r>
            <a:r>
              <a:rPr lang="es-ES" dirty="0">
                <a:solidFill>
                  <a:srgbClr val="00B0F0"/>
                </a:solidFill>
              </a:rPr>
              <a:t>="</a:t>
            </a:r>
            <a:r>
              <a:rPr lang="es-ES" dirty="0" err="1">
                <a:solidFill>
                  <a:srgbClr val="00B0F0"/>
                </a:solidFill>
              </a:rPr>
              <a:t>alert</a:t>
            </a:r>
            <a:r>
              <a:rPr lang="es-ES" dirty="0">
                <a:solidFill>
                  <a:srgbClr val="00B0F0"/>
                </a:solidFill>
              </a:rPr>
              <a:t>('Hola mundo');"&gt;Página de prueba </a:t>
            </a:r>
            <a:r>
              <a:rPr lang="es-ES" dirty="0" err="1">
                <a:solidFill>
                  <a:srgbClr val="00B0F0"/>
                </a:solidFill>
              </a:rPr>
              <a:t>Javascript</a:t>
            </a:r>
            <a:r>
              <a:rPr lang="es-ES" dirty="0">
                <a:solidFill>
                  <a:srgbClr val="00B0F0"/>
                </a:solidFill>
              </a:rPr>
              <a:t>&lt;/p&gt;</a:t>
            </a:r>
          </a:p>
          <a:p>
            <a:pPr marL="152400" indent="0">
              <a:buNone/>
            </a:pP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
        <p:nvSpPr>
          <p:cNvPr id="10" name="Rectángulo: esquinas redondeadas 9">
            <a:extLst>
              <a:ext uri="{FF2B5EF4-FFF2-40B4-BE49-F238E27FC236}">
                <a16:creationId xmlns:a16="http://schemas.microsoft.com/office/drawing/2014/main" id="{2C143B22-2943-412F-8844-88CD999C0563}"/>
              </a:ext>
            </a:extLst>
          </p:cNvPr>
          <p:cNvSpPr/>
          <p:nvPr/>
        </p:nvSpPr>
        <p:spPr>
          <a:xfrm>
            <a:off x="531314" y="220980"/>
            <a:ext cx="3474873" cy="974784"/>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¿Dónde va el código </a:t>
            </a:r>
            <a:r>
              <a:rPr lang="es-ES" sz="2000" dirty="0" err="1"/>
              <a:t>Javascript</a:t>
            </a:r>
            <a:r>
              <a:rPr lang="es-ES" sz="2000" dirty="0"/>
              <a:t>?</a:t>
            </a:r>
          </a:p>
        </p:txBody>
      </p:sp>
      <p:sp>
        <p:nvSpPr>
          <p:cNvPr id="11" name="Marcador de contenido 2">
            <a:extLst>
              <a:ext uri="{FF2B5EF4-FFF2-40B4-BE49-F238E27FC236}">
                <a16:creationId xmlns:a16="http://schemas.microsoft.com/office/drawing/2014/main" id="{FDBDF084-B047-485D-8776-9673E3D3167C}"/>
              </a:ext>
            </a:extLst>
          </p:cNvPr>
          <p:cNvSpPr txBox="1">
            <a:spLocks/>
          </p:cNvSpPr>
          <p:nvPr/>
        </p:nvSpPr>
        <p:spPr>
          <a:xfrm>
            <a:off x="1337015" y="4715545"/>
            <a:ext cx="5997235" cy="504155"/>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152400" indent="0">
              <a:buNone/>
            </a:pPr>
            <a:r>
              <a:rPr lang="es-ES" b="1" dirty="0"/>
              <a:t>Enlace documentación eventos: </a:t>
            </a:r>
            <a:r>
              <a:rPr lang="es-ES" dirty="0">
                <a:ln w="12700">
                  <a:solidFill>
                    <a:schemeClr val="accent1"/>
                  </a:solidFill>
                  <a:prstDash val="solid"/>
                </a:ln>
                <a:solidFill>
                  <a:srgbClr val="00B0F0"/>
                </a:solidFill>
              </a:rPr>
              <a:t>https://www.w3schools.com/js/js_events.asp</a:t>
            </a:r>
            <a:r>
              <a:rPr lang="es-E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s-ES" dirty="0"/>
          </a:p>
        </p:txBody>
      </p:sp>
    </p:spTree>
    <p:extLst>
      <p:ext uri="{BB962C8B-B14F-4D97-AF65-F5344CB8AC3E}">
        <p14:creationId xmlns:p14="http://schemas.microsoft.com/office/powerpoint/2010/main" val="15781303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9000" decel="49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48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48000">
                                          <p:cBhvr additive="base">
                                            <p:cTn id="13" dur="1000" fill="hold"/>
                                            <p:tgtEl>
                                              <p:spTgt spid="7"/>
                                            </p:tgtEl>
                                            <p:attrNameLst>
                                              <p:attrName>ppt_x</p:attrName>
                                            </p:attrNameLst>
                                          </p:cBhvr>
                                          <p:tavLst>
                                            <p:tav tm="0">
                                              <p:val>
                                                <p:strVal val="1+#ppt_w/2"/>
                                              </p:val>
                                            </p:tav>
                                            <p:tav tm="100000">
                                              <p:val>
                                                <p:strVal val="#ppt_x"/>
                                              </p:val>
                                            </p:tav>
                                          </p:tavLst>
                                        </p:anim>
                                        <p:anim calcmode="lin" valueType="num" p14:bounceEnd="48000">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47000" decel="4800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48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48000">
                                          <p:cBhvr additive="base">
                                            <p:cTn id="25" dur="100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26"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1000" decel="4900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48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8000">
                                          <p:cBhvr additive="base">
                                            <p:cTn id="37" dur="1000" fill="hold"/>
                                            <p:tgtEl>
                                              <p:spTgt spid="9"/>
                                            </p:tgtEl>
                                            <p:attrNameLst>
                                              <p:attrName>ppt_x</p:attrName>
                                            </p:attrNameLst>
                                          </p:cBhvr>
                                          <p:tavLst>
                                            <p:tav tm="0">
                                              <p:val>
                                                <p:strVal val="1+#ppt_w/2"/>
                                              </p:val>
                                            </p:tav>
                                            <p:tav tm="100000">
                                              <p:val>
                                                <p:strVal val="#ppt_x"/>
                                              </p:val>
                                            </p:tav>
                                          </p:tavLst>
                                        </p:anim>
                                        <p:anim calcmode="lin" valueType="num" p14:bounceEnd="48000">
                                          <p:cBhvr additive="base">
                                            <p:cTn id="3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accel="51000" decel="4900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0-#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6" grpId="0"/>
          <p:bldP spid="7" grpId="0"/>
          <p:bldP spid="8" grpId="0"/>
          <p:bldP spid="9"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9000" decel="49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47000" decel="4800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1+#ppt_w/2"/>
                                              </p:val>
                                            </p:tav>
                                            <p:tav tm="100000">
                                              <p:val>
                                                <p:strVal val="#ppt_x"/>
                                              </p:val>
                                            </p:tav>
                                          </p:tavLst>
                                        </p:anim>
                                        <p:anim calcmode="lin" valueType="num">
                                          <p:cBhvr additive="base">
                                            <p:cTn id="26"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1000" decel="4900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000" fill="hold"/>
                                            <p:tgtEl>
                                              <p:spTgt spid="9"/>
                                            </p:tgtEl>
                                            <p:attrNameLst>
                                              <p:attrName>ppt_x</p:attrName>
                                            </p:attrNameLst>
                                          </p:cBhvr>
                                          <p:tavLst>
                                            <p:tav tm="0">
                                              <p:val>
                                                <p:strVal val="1+#ppt_w/2"/>
                                              </p:val>
                                            </p:tav>
                                            <p:tav tm="100000">
                                              <p:val>
                                                <p:strVal val="#ppt_x"/>
                                              </p:val>
                                            </p:tav>
                                          </p:tavLst>
                                        </p:anim>
                                        <p:anim calcmode="lin" valueType="num">
                                          <p:cBhvr additive="base">
                                            <p:cTn id="3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accel="51000" decel="4900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0-#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6" grpId="0"/>
          <p:bldP spid="7" grpId="0"/>
          <p:bldP spid="8" grpId="0"/>
          <p:bldP spid="9" grpId="0"/>
          <p:bldP spid="1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76"/>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996BE4-87EC-40FE-9770-BE72D193EED7}"/>
              </a:ext>
            </a:extLst>
          </p:cNvPr>
          <p:cNvSpPr/>
          <p:nvPr/>
        </p:nvSpPr>
        <p:spPr>
          <a:xfrm>
            <a:off x="358139" y="2968415"/>
            <a:ext cx="5302073" cy="177884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Rectángulo: esquinas redondeadas 2">
            <a:extLst>
              <a:ext uri="{FF2B5EF4-FFF2-40B4-BE49-F238E27FC236}">
                <a16:creationId xmlns:a16="http://schemas.microsoft.com/office/drawing/2014/main" id="{7E811F5F-3520-4958-B9CB-BA5ABD1B33F1}"/>
              </a:ext>
            </a:extLst>
          </p:cNvPr>
          <p:cNvSpPr/>
          <p:nvPr/>
        </p:nvSpPr>
        <p:spPr>
          <a:xfrm>
            <a:off x="358139" y="1324152"/>
            <a:ext cx="5302073" cy="138373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7" name="Google Shape;77;p15"/>
          <p:cNvSpPr txBox="1">
            <a:spLocks noGrp="1"/>
          </p:cNvSpPr>
          <p:nvPr>
            <p:ph type="ctrTitle" idx="4294967295"/>
          </p:nvPr>
        </p:nvSpPr>
        <p:spPr>
          <a:xfrm>
            <a:off x="457199" y="469849"/>
            <a:ext cx="3256059" cy="765900"/>
          </a:xfrm>
          <a:prstGeom prst="rect">
            <a:avLst/>
          </a:prstGeom>
        </p:spPr>
        <p:txBody>
          <a:bodyPr spcFirstLastPara="1" wrap="square" lIns="91425" tIns="91425" rIns="91425" bIns="91425" anchor="b" anchorCtr="0">
            <a:noAutofit/>
          </a:bodyPr>
          <a:lstStyle/>
          <a:p>
            <a:pPr lvl="0"/>
            <a:r>
              <a:rPr lang="es-ES" sz="3200" dirty="0"/>
              <a:t>COMENTARIOS</a:t>
            </a:r>
            <a:endParaRPr sz="3000" dirty="0"/>
          </a:p>
        </p:txBody>
      </p:sp>
      <p:sp>
        <p:nvSpPr>
          <p:cNvPr id="6" name="Marcador de contenido 2">
            <a:extLst>
              <a:ext uri="{FF2B5EF4-FFF2-40B4-BE49-F238E27FC236}">
                <a16:creationId xmlns:a16="http://schemas.microsoft.com/office/drawing/2014/main" id="{26A462F2-3F2C-48AC-B71D-8E39E258A878}"/>
              </a:ext>
            </a:extLst>
          </p:cNvPr>
          <p:cNvSpPr txBox="1">
            <a:spLocks/>
          </p:cNvSpPr>
          <p:nvPr/>
        </p:nvSpPr>
        <p:spPr>
          <a:xfrm>
            <a:off x="457199" y="1460287"/>
            <a:ext cx="5387341" cy="11114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dirty="0">
                <a:solidFill>
                  <a:schemeClr val="bg1"/>
                </a:solidFill>
              </a:rPr>
              <a:t>Comentario de una línea:</a:t>
            </a:r>
          </a:p>
          <a:p>
            <a:endParaRPr lang="es-ES" sz="2000" dirty="0">
              <a:solidFill>
                <a:schemeClr val="bg1"/>
              </a:solidFill>
            </a:endParaRPr>
          </a:p>
          <a:p>
            <a:r>
              <a:rPr lang="es-ES" sz="2000" dirty="0">
                <a:solidFill>
                  <a:srgbClr val="00B0F0"/>
                </a:solidFill>
              </a:rPr>
              <a:t>// Esto es un comentario de una </a:t>
            </a:r>
            <a:r>
              <a:rPr lang="es-ES" sz="2000" dirty="0" err="1">
                <a:solidFill>
                  <a:srgbClr val="00B0F0"/>
                </a:solidFill>
              </a:rPr>
              <a:t>linea</a:t>
            </a:r>
            <a:endParaRPr lang="es-ES" sz="2000" dirty="0">
              <a:solidFill>
                <a:srgbClr val="00B0F0"/>
              </a:solidFill>
            </a:endParaRPr>
          </a:p>
          <a:p>
            <a:endParaRPr lang="es-ES" dirty="0"/>
          </a:p>
        </p:txBody>
      </p:sp>
      <p:sp>
        <p:nvSpPr>
          <p:cNvPr id="2" name="Marcador de contenido 2">
            <a:extLst>
              <a:ext uri="{FF2B5EF4-FFF2-40B4-BE49-F238E27FC236}">
                <a16:creationId xmlns:a16="http://schemas.microsoft.com/office/drawing/2014/main" id="{5F708D65-2ECD-4F0A-A939-7A9934ADCBB2}"/>
              </a:ext>
            </a:extLst>
          </p:cNvPr>
          <p:cNvSpPr txBox="1">
            <a:spLocks/>
          </p:cNvSpPr>
          <p:nvPr/>
        </p:nvSpPr>
        <p:spPr>
          <a:xfrm>
            <a:off x="457199" y="3240682"/>
            <a:ext cx="5082100" cy="15065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dirty="0">
                <a:solidFill>
                  <a:schemeClr val="bg1"/>
                </a:solidFill>
              </a:rPr>
              <a:t>Comentario de varias líneas:</a:t>
            </a:r>
          </a:p>
          <a:p>
            <a:endParaRPr lang="es-ES" sz="2000" dirty="0">
              <a:solidFill>
                <a:schemeClr val="bg1"/>
              </a:solidFill>
            </a:endParaRPr>
          </a:p>
          <a:p>
            <a:r>
              <a:rPr lang="es-ES" sz="2000" dirty="0">
                <a:solidFill>
                  <a:srgbClr val="00B0F0"/>
                </a:solidFill>
              </a:rPr>
              <a:t>/* Esto es un comentario en </a:t>
            </a:r>
            <a:r>
              <a:rPr lang="es-ES" sz="2000" dirty="0" err="1">
                <a:solidFill>
                  <a:srgbClr val="00B0F0"/>
                </a:solidFill>
              </a:rPr>
              <a:t>Javascript</a:t>
            </a:r>
            <a:r>
              <a:rPr lang="es-ES" sz="2000" dirty="0">
                <a:solidFill>
                  <a:srgbClr val="00B0F0"/>
                </a:solidFill>
              </a:rPr>
              <a:t> que ocupa varias líneas */</a:t>
            </a:r>
          </a:p>
          <a:p>
            <a:endParaRPr lang="es-E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9000" b="-9000"/>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57200" y="314315"/>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DATOS EN JAVASCRIPT</a:t>
            </a:r>
            <a:endParaRPr dirty="0"/>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254375" y="1548026"/>
            <a:ext cx="5023371" cy="1504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t>JavaScript (JS) es un lenguaje de programación dinámico y de tipado débil: el tipo está asociado al valor, no a la variable.</a:t>
            </a:r>
          </a:p>
        </p:txBody>
      </p:sp>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Google Shape;98;p18">
            <a:extLst>
              <a:ext uri="{FF2B5EF4-FFF2-40B4-BE49-F238E27FC236}">
                <a16:creationId xmlns:a16="http://schemas.microsoft.com/office/drawing/2014/main" id="{B0E07F07-D550-4F08-895B-0626524B2B4F}"/>
              </a:ext>
            </a:extLst>
          </p:cNvPr>
          <p:cNvSpPr txBox="1">
            <a:spLocks/>
          </p:cNvSpPr>
          <p:nvPr/>
        </p:nvSpPr>
        <p:spPr>
          <a:xfrm>
            <a:off x="254375" y="3218374"/>
            <a:ext cx="6033070" cy="87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dirty="0"/>
              <a:t>No es necesario declarar el tipo de variable antes de usarla.</a:t>
            </a:r>
          </a:p>
        </p:txBody>
      </p:sp>
    </p:spTree>
    <p:extLst>
      <p:ext uri="{BB962C8B-B14F-4D97-AF65-F5344CB8AC3E}">
        <p14:creationId xmlns:p14="http://schemas.microsoft.com/office/powerpoint/2010/main" val="579786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25000">
                                          <p:cBhvr additive="base">
                                            <p:cTn id="13"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27000" r="-27000"/>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57200" y="314315"/>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DATOS EN JAVASCRIPT</a:t>
            </a:r>
            <a:endParaRPr dirty="0"/>
          </a:p>
        </p:txBody>
      </p:sp>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Google Shape;98;p18">
            <a:extLst>
              <a:ext uri="{FF2B5EF4-FFF2-40B4-BE49-F238E27FC236}">
                <a16:creationId xmlns:a16="http://schemas.microsoft.com/office/drawing/2014/main" id="{7A8845B3-9E13-4CB0-88B8-DA2B05B8AD35}"/>
              </a:ext>
            </a:extLst>
          </p:cNvPr>
          <p:cNvSpPr txBox="1">
            <a:spLocks/>
          </p:cNvSpPr>
          <p:nvPr/>
        </p:nvSpPr>
        <p:spPr>
          <a:xfrm>
            <a:off x="254375" y="1605866"/>
            <a:ext cx="5023371" cy="1326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b="1" u="sng" dirty="0"/>
              <a:t>Variable</a:t>
            </a:r>
            <a:r>
              <a:rPr lang="es-ES" sz="1800" dirty="0"/>
              <a:t>: Espacio en la memoria donde guardaremos un dato, que puede variar a lo largo de la ejecución del programa.</a:t>
            </a:r>
          </a:p>
        </p:txBody>
      </p:sp>
      <p:sp>
        <p:nvSpPr>
          <p:cNvPr id="12" name="Google Shape;98;p18">
            <a:extLst>
              <a:ext uri="{FF2B5EF4-FFF2-40B4-BE49-F238E27FC236}">
                <a16:creationId xmlns:a16="http://schemas.microsoft.com/office/drawing/2014/main" id="{C30F2DAE-26E8-409F-B475-89D80386F5EB}"/>
              </a:ext>
            </a:extLst>
          </p:cNvPr>
          <p:cNvSpPr txBox="1">
            <a:spLocks/>
          </p:cNvSpPr>
          <p:nvPr/>
        </p:nvSpPr>
        <p:spPr>
          <a:xfrm>
            <a:off x="304963" y="2997618"/>
            <a:ext cx="5023371" cy="1326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None/>
            </a:pPr>
            <a:r>
              <a:rPr lang="es-ES" sz="1800" b="1" u="sng" dirty="0"/>
              <a:t>Constante</a:t>
            </a:r>
            <a:r>
              <a:rPr lang="es-ES" sz="1800" dirty="0"/>
              <a:t>: Espacio en la memoria donde guardaremos un dato, que NO puede variar a lo largo de la ejecución del programa.</a:t>
            </a:r>
          </a:p>
        </p:txBody>
      </p:sp>
    </p:spTree>
    <p:extLst>
      <p:ext uri="{BB962C8B-B14F-4D97-AF65-F5344CB8AC3E}">
        <p14:creationId xmlns:p14="http://schemas.microsoft.com/office/powerpoint/2010/main" val="41788207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25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25000">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14:bounceEnd="25000">
                                          <p:cBhvr additive="base">
                                            <p:cTn id="13"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6000"/>
            <a:lum/>
            <a:extLst>
              <a:ext uri="{BEBA8EAE-BF5A-486C-A8C5-ECC9F3942E4B}">
                <a14:imgProps xmlns:a14="http://schemas.microsoft.com/office/drawing/2010/main">
                  <a14:imgLayer r:embed="rId4">
                    <a14:imgEffect>
                      <a14:artisticBlur/>
                    </a14:imgEffect>
                  </a14:imgLayer>
                </a14:imgProps>
              </a:ext>
            </a:extLst>
          </a:blip>
          <a:srcRect/>
          <a:stretch>
            <a:fillRect l="-17000" r="-17000"/>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57200" y="314315"/>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DATOS EN JAVASCRIPT</a:t>
            </a:r>
            <a:endParaRPr dirty="0"/>
          </a:p>
        </p:txBody>
      </p:sp>
      <p:sp>
        <p:nvSpPr>
          <p:cNvPr id="5" name="Google Shape;98;p18">
            <a:extLst>
              <a:ext uri="{FF2B5EF4-FFF2-40B4-BE49-F238E27FC236}">
                <a16:creationId xmlns:a16="http://schemas.microsoft.com/office/drawing/2014/main" id="{E3ACD64E-7958-4652-9E72-CDD3647A17FD}"/>
              </a:ext>
            </a:extLst>
          </p:cNvPr>
          <p:cNvSpPr txBox="1">
            <a:spLocks/>
          </p:cNvSpPr>
          <p:nvPr/>
        </p:nvSpPr>
        <p:spPr>
          <a:xfrm>
            <a:off x="-630" y="1958442"/>
            <a:ext cx="2560950"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numero</a:t>
            </a:r>
            <a:r>
              <a:rPr lang="en-US" sz="1800" dirty="0">
                <a:solidFill>
                  <a:srgbClr val="00B0F0"/>
                </a:solidFill>
              </a:rPr>
              <a:t>= 5;</a:t>
            </a:r>
            <a:endParaRPr lang="es-ES" sz="1800" dirty="0">
              <a:solidFill>
                <a:srgbClr val="00B0F0"/>
              </a:solidFill>
            </a:endParaRPr>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721614"/>
            <a:ext cx="2811780"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Valores numéricos</a:t>
            </a:r>
          </a:p>
        </p:txBody>
      </p:sp>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51580"/>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Google Shape;98;p18">
            <a:extLst>
              <a:ext uri="{FF2B5EF4-FFF2-40B4-BE49-F238E27FC236}">
                <a16:creationId xmlns:a16="http://schemas.microsoft.com/office/drawing/2014/main" id="{03378D84-C1F3-4F90-9743-DDCE66B643E6}"/>
              </a:ext>
            </a:extLst>
          </p:cNvPr>
          <p:cNvSpPr txBox="1">
            <a:spLocks/>
          </p:cNvSpPr>
          <p:nvPr/>
        </p:nvSpPr>
        <p:spPr>
          <a:xfrm>
            <a:off x="304332" y="2617369"/>
            <a:ext cx="3753790" cy="84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Valores alfanuméricos. </a:t>
            </a:r>
            <a:r>
              <a:rPr lang="es-ES" sz="1800" dirty="0" err="1"/>
              <a:t>Strings</a:t>
            </a:r>
            <a:r>
              <a:rPr lang="es-ES" sz="1800" dirty="0"/>
              <a:t>.</a:t>
            </a:r>
          </a:p>
        </p:txBody>
      </p:sp>
      <p:sp>
        <p:nvSpPr>
          <p:cNvPr id="20" name="Google Shape;98;p18">
            <a:extLst>
              <a:ext uri="{FF2B5EF4-FFF2-40B4-BE49-F238E27FC236}">
                <a16:creationId xmlns:a16="http://schemas.microsoft.com/office/drawing/2014/main" id="{76936902-A302-4F98-9806-B800886FC8A8}"/>
              </a:ext>
            </a:extLst>
          </p:cNvPr>
          <p:cNvSpPr txBox="1">
            <a:spLocks/>
          </p:cNvSpPr>
          <p:nvPr/>
        </p:nvSpPr>
        <p:spPr>
          <a:xfrm>
            <a:off x="304332" y="3787662"/>
            <a:ext cx="3307547"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Booleanos. TRUE/FALSE</a:t>
            </a:r>
          </a:p>
        </p:txBody>
      </p:sp>
      <p:sp>
        <p:nvSpPr>
          <p:cNvPr id="21" name="Google Shape;98;p18">
            <a:extLst>
              <a:ext uri="{FF2B5EF4-FFF2-40B4-BE49-F238E27FC236}">
                <a16:creationId xmlns:a16="http://schemas.microsoft.com/office/drawing/2014/main" id="{E899730B-67DC-4581-8CFE-F1CF8B9C15FD}"/>
              </a:ext>
            </a:extLst>
          </p:cNvPr>
          <p:cNvSpPr txBox="1">
            <a:spLocks/>
          </p:cNvSpPr>
          <p:nvPr/>
        </p:nvSpPr>
        <p:spPr>
          <a:xfrm>
            <a:off x="7387" y="2988170"/>
            <a:ext cx="3056250"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nombre</a:t>
            </a:r>
            <a:r>
              <a:rPr lang="en-US" sz="1800" dirty="0">
                <a:solidFill>
                  <a:srgbClr val="00B0F0"/>
                </a:solidFill>
              </a:rPr>
              <a:t>= “Angel”;</a:t>
            </a:r>
            <a:endParaRPr lang="es-ES" sz="1800" dirty="0">
              <a:solidFill>
                <a:srgbClr val="00B0F0"/>
              </a:solidFill>
            </a:endParaRPr>
          </a:p>
        </p:txBody>
      </p:sp>
      <p:sp>
        <p:nvSpPr>
          <p:cNvPr id="22" name="Google Shape;98;p18">
            <a:extLst>
              <a:ext uri="{FF2B5EF4-FFF2-40B4-BE49-F238E27FC236}">
                <a16:creationId xmlns:a16="http://schemas.microsoft.com/office/drawing/2014/main" id="{1CCD76D0-6935-4C00-A4B0-3EE44457EFF1}"/>
              </a:ext>
            </a:extLst>
          </p:cNvPr>
          <p:cNvSpPr txBox="1">
            <a:spLocks/>
          </p:cNvSpPr>
          <p:nvPr/>
        </p:nvSpPr>
        <p:spPr>
          <a:xfrm>
            <a:off x="7387" y="4125773"/>
            <a:ext cx="4290293" cy="567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estado_activo</a:t>
            </a:r>
            <a:r>
              <a:rPr lang="en-US" sz="1800" dirty="0">
                <a:solidFill>
                  <a:srgbClr val="00B0F0"/>
                </a:solidFill>
              </a:rPr>
              <a:t>= TRUE;</a:t>
            </a:r>
            <a:endParaRPr lang="es-ES" sz="180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25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25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25000">
                                          <p:cBhvr additive="base">
                                            <p:cTn id="19"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14:presetBounceEnd="25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25000">
                                          <p:cBhvr additive="base">
                                            <p:cTn id="25"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2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25000">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14:bounceEnd="25000">
                                          <p:cBhvr additive="base">
                                            <p:cTn id="31" dur="1000" fill="hold"/>
                                            <p:tgtEl>
                                              <p:spTgt spid="20"/>
                                            </p:tgtEl>
                                            <p:attrNameLst>
                                              <p:attrName>ppt_x</p:attrName>
                                            </p:attrNameLst>
                                          </p:cBhvr>
                                          <p:tavLst>
                                            <p:tav tm="0">
                                              <p:val>
                                                <p:strVal val="0-#ppt_w/2"/>
                                              </p:val>
                                            </p:tav>
                                            <p:tav tm="100000">
                                              <p:val>
                                                <p:strVal val="#ppt_x"/>
                                              </p:val>
                                            </p:tav>
                                          </p:tavLst>
                                        </p:anim>
                                        <p:anim calcmode="lin" valueType="num" p14:bounceEnd="25000">
                                          <p:cBhvr additive="base">
                                            <p:cTn id="32"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14:presetBounceEnd="25000">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14:bounceEnd="25000">
                                          <p:cBhvr additive="base">
                                            <p:cTn id="37" dur="1000" fill="hold"/>
                                            <p:tgtEl>
                                              <p:spTgt spid="22"/>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1+#ppt_w/2"/>
                                              </p:val>
                                            </p:tav>
                                            <p:tav tm="100000">
                                              <p:val>
                                                <p:strVal val="#ppt_x"/>
                                              </p:val>
                                            </p:tav>
                                          </p:tavLst>
                                        </p:anim>
                                        <p:anim calcmode="lin" valueType="num">
                                          <p:cBhvr additive="base">
                                            <p:cTn id="2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0-#ppt_w/2"/>
                                              </p:val>
                                            </p:tav>
                                            <p:tav tm="100000">
                                              <p:val>
                                                <p:strVal val="#ppt_x"/>
                                              </p:val>
                                            </p:tav>
                                          </p:tavLst>
                                        </p:anim>
                                        <p:anim calcmode="lin" valueType="num">
                                          <p:cBhvr additive="base">
                                            <p:cTn id="32"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1+#ppt_w/2"/>
                                              </p:val>
                                            </p:tav>
                                            <p:tav tm="100000">
                                              <p:val>
                                                <p:strVal val="#ppt_x"/>
                                              </p:val>
                                            </p:tav>
                                          </p:tavLst>
                                        </p:anim>
                                        <p:anim calcmode="lin" valueType="num">
                                          <p:cBhvr additive="base">
                                            <p:cTn id="3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19" grpId="0"/>
          <p:bldP spid="20" grpId="0"/>
          <p:bldP spid="21" grpId="0"/>
          <p:bldP spid="2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11000" r="-11000"/>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57200" y="314315"/>
            <a:ext cx="2383800" cy="6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DATOS EN JAVASCRIPT</a:t>
            </a:r>
            <a:endParaRPr dirty="0"/>
          </a:p>
        </p:txBody>
      </p:sp>
      <p:sp>
        <p:nvSpPr>
          <p:cNvPr id="5" name="Google Shape;98;p18">
            <a:extLst>
              <a:ext uri="{FF2B5EF4-FFF2-40B4-BE49-F238E27FC236}">
                <a16:creationId xmlns:a16="http://schemas.microsoft.com/office/drawing/2014/main" id="{E3ACD64E-7958-4652-9E72-CDD3647A17FD}"/>
              </a:ext>
            </a:extLst>
          </p:cNvPr>
          <p:cNvSpPr txBox="1">
            <a:spLocks/>
          </p:cNvSpPr>
          <p:nvPr/>
        </p:nvSpPr>
        <p:spPr>
          <a:xfrm>
            <a:off x="-1" y="2214160"/>
            <a:ext cx="3589587" cy="1548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457200" lvl="1" indent="0">
              <a:buNone/>
            </a:pPr>
            <a:r>
              <a:rPr lang="en-US" sz="1800" dirty="0">
                <a:solidFill>
                  <a:srgbClr val="00B0F0"/>
                </a:solidFill>
              </a:rPr>
              <a:t>var </a:t>
            </a:r>
            <a:r>
              <a:rPr lang="en-US" sz="1800" dirty="0" err="1">
                <a:solidFill>
                  <a:srgbClr val="00B0F0"/>
                </a:solidFill>
              </a:rPr>
              <a:t>miVariable</a:t>
            </a:r>
            <a:r>
              <a:rPr lang="en-US" sz="1800" dirty="0">
                <a:solidFill>
                  <a:srgbClr val="00B0F0"/>
                </a:solidFill>
              </a:rPr>
              <a:t> +infinity;</a:t>
            </a:r>
          </a:p>
          <a:p>
            <a:pPr marL="457200" lvl="1" indent="0">
              <a:buNone/>
            </a:pPr>
            <a:r>
              <a:rPr lang="en-US" sz="1800" dirty="0">
                <a:solidFill>
                  <a:srgbClr val="00B0F0"/>
                </a:solidFill>
              </a:rPr>
              <a:t>var </a:t>
            </a:r>
            <a:r>
              <a:rPr lang="en-US" sz="1800" dirty="0" err="1">
                <a:solidFill>
                  <a:srgbClr val="00B0F0"/>
                </a:solidFill>
              </a:rPr>
              <a:t>miVariable</a:t>
            </a:r>
            <a:r>
              <a:rPr lang="en-US" sz="1800" dirty="0">
                <a:solidFill>
                  <a:srgbClr val="00B0F0"/>
                </a:solidFill>
              </a:rPr>
              <a:t>  -infinity;</a:t>
            </a:r>
            <a:endParaRPr lang="es-ES" sz="1800" dirty="0">
              <a:solidFill>
                <a:srgbClr val="00B0F0"/>
              </a:solidFill>
            </a:endParaRPr>
          </a:p>
          <a:p>
            <a:pPr marL="457200" lvl="1" indent="0">
              <a:buNone/>
            </a:pPr>
            <a:r>
              <a:rPr lang="es-ES" sz="1800" dirty="0" err="1">
                <a:solidFill>
                  <a:srgbClr val="00B0F0"/>
                </a:solidFill>
              </a:rPr>
              <a:t>NaN</a:t>
            </a:r>
            <a:r>
              <a:rPr lang="es-ES" sz="1800" dirty="0">
                <a:solidFill>
                  <a:srgbClr val="00B0F0"/>
                </a:solidFill>
              </a:rPr>
              <a:t> (</a:t>
            </a:r>
            <a:r>
              <a:rPr lang="es-ES" sz="1800" dirty="0" err="1">
                <a:solidFill>
                  <a:srgbClr val="00B0F0"/>
                </a:solidFill>
              </a:rPr>
              <a:t>Not</a:t>
            </a:r>
            <a:r>
              <a:rPr lang="es-ES" sz="1800" dirty="0">
                <a:solidFill>
                  <a:srgbClr val="00B0F0"/>
                </a:solidFill>
              </a:rPr>
              <a:t> a </a:t>
            </a:r>
            <a:r>
              <a:rPr lang="es-ES" sz="1800" dirty="0" err="1">
                <a:solidFill>
                  <a:srgbClr val="00B0F0"/>
                </a:solidFill>
              </a:rPr>
              <a:t>Number</a:t>
            </a:r>
            <a:r>
              <a:rPr lang="es-ES" sz="1800" dirty="0">
                <a:solidFill>
                  <a:srgbClr val="00B0F0"/>
                </a:solidFill>
              </a:rPr>
              <a:t>)</a:t>
            </a:r>
          </a:p>
          <a:p>
            <a:pPr marL="457200" lvl="1" indent="0">
              <a:buNone/>
            </a:pPr>
            <a:endParaRPr lang="es-ES" sz="1800" dirty="0">
              <a:solidFill>
                <a:srgbClr val="00B0F0"/>
              </a:solidFill>
            </a:endParaRPr>
          </a:p>
        </p:txBody>
      </p:sp>
      <p:sp>
        <p:nvSpPr>
          <p:cNvPr id="25" name="Google Shape;98;p18">
            <a:extLst>
              <a:ext uri="{FF2B5EF4-FFF2-40B4-BE49-F238E27FC236}">
                <a16:creationId xmlns:a16="http://schemas.microsoft.com/office/drawing/2014/main" id="{9E70AFA5-3856-42CA-869C-5B6932397FEC}"/>
              </a:ext>
            </a:extLst>
          </p:cNvPr>
          <p:cNvSpPr txBox="1">
            <a:spLocks/>
          </p:cNvSpPr>
          <p:nvPr/>
        </p:nvSpPr>
        <p:spPr>
          <a:xfrm>
            <a:off x="304332" y="1721614"/>
            <a:ext cx="3738676" cy="43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39700" indent="0">
              <a:buFont typeface="Varela"/>
              <a:buNone/>
            </a:pPr>
            <a:r>
              <a:rPr lang="es-ES" sz="1800" dirty="0"/>
              <a:t>Otros valores numéricos</a:t>
            </a:r>
          </a:p>
        </p:txBody>
      </p:sp>
      <p:sp>
        <p:nvSpPr>
          <p:cNvPr id="26" name="Rectángulo: esquinas redondeadas 25">
            <a:extLst>
              <a:ext uri="{FF2B5EF4-FFF2-40B4-BE49-F238E27FC236}">
                <a16:creationId xmlns:a16="http://schemas.microsoft.com/office/drawing/2014/main" id="{F2A79447-43A8-42D8-B8B3-F26F3DA88F44}"/>
              </a:ext>
            </a:extLst>
          </p:cNvPr>
          <p:cNvSpPr/>
          <p:nvPr/>
        </p:nvSpPr>
        <p:spPr>
          <a:xfrm>
            <a:off x="304963" y="166694"/>
            <a:ext cx="2461098"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877211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2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25000">
                                          <p:cBhvr additive="base">
                                            <p:cTn id="7" dur="1000" fill="hold"/>
                                            <p:tgtEl>
                                              <p:spTgt spid="2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5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25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25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mc:Fallback>
  </mc:AlternateContent>
</p:sld>
</file>

<file path=ppt/theme/theme1.xml><?xml version="1.0" encoding="utf-8"?>
<a:theme xmlns:a="http://schemas.openxmlformats.org/drawingml/2006/main" name="Ragozine template">
  <a:themeElements>
    <a:clrScheme name="Custom 347">
      <a:dk1>
        <a:srgbClr val="000000"/>
      </a:dk1>
      <a:lt1>
        <a:srgbClr val="FFFFFF"/>
      </a:lt1>
      <a:dk2>
        <a:srgbClr val="EFEFEF"/>
      </a:dk2>
      <a:lt2>
        <a:srgbClr val="727375"/>
      </a:lt2>
      <a:accent1>
        <a:srgbClr val="8BBCE4"/>
      </a:accent1>
      <a:accent2>
        <a:srgbClr val="657B9E"/>
      </a:accent2>
      <a:accent3>
        <a:srgbClr val="C99287"/>
      </a:accent3>
      <a:accent4>
        <a:srgbClr val="B36151"/>
      </a:accent4>
      <a:accent5>
        <a:srgbClr val="D5A6BD"/>
      </a:accent5>
      <a:accent6>
        <a:srgbClr val="A5819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6546</TotalTime>
  <Words>1586</Words>
  <Application>Microsoft Office PowerPoint</Application>
  <PresentationFormat>Presentación en pantalla (16:9)</PresentationFormat>
  <Paragraphs>275</Paragraphs>
  <Slides>33</Slides>
  <Notes>33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Twentieth Century</vt:lpstr>
      <vt:lpstr>Varela</vt:lpstr>
      <vt:lpstr>Raleway</vt:lpstr>
      <vt:lpstr>Ragozine template</vt:lpstr>
      <vt:lpstr>CURSO PROGRAMACIÓN WEB</vt:lpstr>
      <vt:lpstr>ESTÁNDAR HTML</vt:lpstr>
      <vt:lpstr>Presentación de PowerPoint</vt:lpstr>
      <vt:lpstr>Presentación de PowerPoint</vt:lpstr>
      <vt:lpstr>COMENTARIOS</vt:lpstr>
      <vt:lpstr>TIPOS DE DATOS EN JAVASCRIPT</vt:lpstr>
      <vt:lpstr>TIPOS DE DATOS EN JAVASCRIPT</vt:lpstr>
      <vt:lpstr>TIPOS DE DATOS EN JAVASCRIPT</vt:lpstr>
      <vt:lpstr>TIPOS DE DATOS EN JAVASCRIPT</vt:lpstr>
      <vt:lpstr>DECLARACIÓN E INICIACIÓN DE VARIABLES</vt:lpstr>
      <vt:lpstr>DECLARACIÓN E INICIACIÓN DE VARIABLES</vt:lpstr>
      <vt:lpstr>DECLARACIÓN E INICIACIÓN DE VARIABLES</vt:lpstr>
      <vt:lpstr>TIPOS DE DATOS EN JAVASCRIPT</vt:lpstr>
      <vt:lpstr>MODO STRICT</vt:lpstr>
      <vt:lpstr>ENTRADA/SALIDA DE DATOS por ventana</vt:lpstr>
      <vt:lpstr>OPERADORES ARITMÉTICOS</vt:lpstr>
      <vt:lpstr>OPERADORES DE ASIGNACIÓN</vt:lpstr>
      <vt:lpstr>OPERADORES DE COMPARACIÓN</vt:lpstr>
      <vt:lpstr>OPERADORES LÓGICOS</vt:lpstr>
      <vt:lpstr>OPERADORES DE TIPO</vt:lpstr>
      <vt:lpstr>OPERADORES INCREMENTO/DECREMENTO</vt:lpstr>
      <vt:lpstr>OPERADORES INCREMENTO/DECREMENTO</vt:lpstr>
      <vt:lpstr>FUNCIONES DE LOS STRINGS</vt:lpstr>
      <vt:lpstr>FUNCIONES DE LOS STRINGS</vt:lpstr>
      <vt:lpstr>FUNCIONES DE LOS STRINGS</vt:lpstr>
      <vt:lpstr>FUNCIONES DE LOS STRINGS</vt:lpstr>
      <vt:lpstr>FUNCIONES DE LOS STRINGS</vt:lpstr>
      <vt:lpstr>CONDICIONALES</vt:lpstr>
      <vt:lpstr>CONDICIONALES</vt:lpstr>
      <vt:lpstr>BUCLES</vt:lpstr>
      <vt:lpstr>BUCLE INDETERMINADO</vt:lpstr>
      <vt:lpstr>BUCLES DETERMINADOS</vt:lpstr>
      <vt:lpstr>BUCLES DETERMINADOS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PROGRAMACIÓN WEB</dc:title>
  <dc:creator>Angel García Lupiañez</dc:creator>
  <cp:lastModifiedBy>Angel García Lupiañez</cp:lastModifiedBy>
  <cp:revision>136</cp:revision>
  <dcterms:modified xsi:type="dcterms:W3CDTF">2020-10-15T12:52:54Z</dcterms:modified>
</cp:coreProperties>
</file>